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
      <p:font typeface="Song Myung"/>
      <p:regular r:id="rId34"/>
    </p:embeddedFont>
    <p:embeddedFont>
      <p:font typeface="Helvetica Neue"/>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HelveticaNeue-regular.fntdata"/><Relationship Id="rId12" Type="http://schemas.openxmlformats.org/officeDocument/2006/relationships/slide" Target="slides/slide7.xml"/><Relationship Id="rId34" Type="http://schemas.openxmlformats.org/officeDocument/2006/relationships/font" Target="fonts/SongMyung-regular.fntdata"/><Relationship Id="rId15" Type="http://schemas.openxmlformats.org/officeDocument/2006/relationships/slide" Target="slides/slide10.xml"/><Relationship Id="rId37" Type="http://schemas.openxmlformats.org/officeDocument/2006/relationships/font" Target="fonts/HelveticaNeue-italic.fntdata"/><Relationship Id="rId14" Type="http://schemas.openxmlformats.org/officeDocument/2006/relationships/slide" Target="slides/slide9.xml"/><Relationship Id="rId36" Type="http://schemas.openxmlformats.org/officeDocument/2006/relationships/font" Target="fonts/HelveticaNeue-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HelveticaNeue-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mazon.com/Effective-Unit-Testing-guide-developers/dp/1935182579/" TargetMode="External"/><Relationship Id="rId3" Type="http://schemas.openxmlformats.org/officeDocument/2006/relationships/hyperlink" Target="https://www.amazon.com/Test-Driven-Acceptance-Java-Developers/dp/1932394850/" TargetMode="External"/><Relationship Id="rId4" Type="http://schemas.openxmlformats.org/officeDocument/2006/relationships/hyperlink" Target="https://www.amazon.com/Test-Driven-Acceptance-Java-Developers/dp/1932394850/"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Functional_programming" TargetMode="External"/><Relationship Id="rId3" Type="http://schemas.openxmlformats.org/officeDocument/2006/relationships/hyperlink" Target="https://www.infoworld.com/article/3613715/what-is-functional-programming-a-practical-guide.html"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ProgrammerHumor/comments/lo3ku7/that_part_of_code_that_im_scared_to_delete/" TargetMode="External"/><Relationship Id="rId3" Type="http://schemas.openxmlformats.org/officeDocument/2006/relationships/hyperlink" Target="https://en.wikipedia.org/wiki/Sunk_cost" TargetMode="External"/><Relationship Id="rId4" Type="http://schemas.openxmlformats.org/officeDocument/2006/relationships/hyperlink" Target="https://en.wikipedia.org/wiki/Sunk_cost" TargetMode="External"/><Relationship Id="rId5" Type="http://schemas.openxmlformats.org/officeDocument/2006/relationships/hyperlink" Target="https://builtin.com/software-engineering-perspectives/delete-old-dead-code-braintree" TargetMode="External"/><Relationship Id="rId6" Type="http://schemas.openxmlformats.org/officeDocument/2006/relationships/hyperlink" Target="https://stackoverflow.com/questions/15699995/could-someone-explain-the-pros-of-deleting-or-keeping-unused-code"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to/ruffle1986/how-to-fomo-3bke"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deed.com/career-advice/career-development/how-to-write-a-problem-statement"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c.com/jayson-demers/the-7-golden-rules-of-how-to-give-criticism-without-sounding-like-a-jerk.html"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extremeprogramming.org/" TargetMode="External"/><Relationship Id="rId3" Type="http://schemas.openxmlformats.org/officeDocument/2006/relationships/hyperlink" Target="http://www.extremeprogramming.org/" TargetMode="External"/><Relationship Id="rId4" Type="http://schemas.openxmlformats.org/officeDocument/2006/relationships/hyperlink" Target="https://zimtik.com/en/posts/how-to-handle-difficult-clients" TargetMode="External"/><Relationship Id="rId5" Type="http://schemas.openxmlformats.org/officeDocument/2006/relationships/hyperlink" Target="https://www.redagile.com/post/tshirt-sizing"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Five_whys" TargetMode="External"/><Relationship Id="rId3" Type="http://schemas.openxmlformats.org/officeDocument/2006/relationships/hyperlink" Target="https://www.amazon.com/Super-Thinking-audiobook/dp/B07RP1RK8S" TargetMode="External"/><Relationship Id="rId4" Type="http://schemas.openxmlformats.org/officeDocument/2006/relationships/hyperlink" Target="https://www.amazon.com/Thinking-Fast-Slow-Daniel-Kahneman/dp/0374533555/" TargetMode="External"/><Relationship Id="rId5" Type="http://schemas.openxmlformats.org/officeDocument/2006/relationships/hyperlink" Target="https://www.amazon.com/Thinking-Fast-Slow-Daniel-Kahneman/dp/0374533555/"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User_story" TargetMode="External"/><Relationship Id="rId3" Type="http://schemas.openxmlformats.org/officeDocument/2006/relationships/hyperlink" Target="https://www.mountaingoatsoftware.com/agile/user-stories"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indtools.com/pages/article/personal-learning-plan.htm"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dium.com/@kentbeck_7670/background-work-dce930c0675a" TargetMode="External"/><Relationship Id="rId3" Type="http://schemas.openxmlformats.org/officeDocument/2006/relationships/hyperlink" Target="https://medium.com/@kentbeck_7670/background-work-dce930c0675a"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evelup.gitconnected.com/a-great-local-development-environment-is-not-a-nice-to-have-but-a-must-have-ed678ba4c8ed"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entinelone.com/blog/the-10-commandments-of-logging/" TargetMode="External"/><Relationship Id="rId3" Type="http://schemas.openxmlformats.org/officeDocument/2006/relationships/hyperlink" Target="https://www.sentinelone.com/blog/the-10-commandments-of-logging/"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0758f1908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0758f1908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Write a unit test and open up a debugger</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This is very similar to building a local development environment, except it's "hyper local" - you're building a mini environment for a specific feature, that is cheap/fast to set up, run, and tear down. </a:t>
            </a:r>
            <a:r>
              <a:rPr b="1" lang="en">
                <a:solidFill>
                  <a:schemeClr val="dk1"/>
                </a:solidFill>
              </a:rPr>
              <a:t>One click from your IDE.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Just as before, you quickly learn what dependencies, data, and configuration are actually needed</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You become familiar with both the code </a:t>
            </a:r>
            <a:r>
              <a:rPr i="1" lang="en">
                <a:solidFill>
                  <a:srgbClr val="222222"/>
                </a:solidFill>
              </a:rPr>
              <a:t>and data</a:t>
            </a:r>
            <a:r>
              <a:rPr lang="en">
                <a:solidFill>
                  <a:srgbClr val="222222"/>
                </a:solidFill>
              </a:rPr>
              <a:t> - I can't stress this enough.</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It's a LOT easier to try out changes when you have a safety harness</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Effective Unit Testing</a:t>
            </a:r>
            <a:r>
              <a:rPr lang="en">
                <a:solidFill>
                  <a:schemeClr val="dk1"/>
                </a:solidFill>
              </a:rPr>
              <a:t> and</a:t>
            </a:r>
            <a:r>
              <a:rPr lang="en">
                <a:solidFill>
                  <a:schemeClr val="dk1"/>
                </a:solidFill>
                <a:uFill>
                  <a:noFill/>
                </a:uFill>
                <a:hlinkClick r:id="rId3">
                  <a:extLst>
                    <a:ext uri="{A12FA001-AC4F-418D-AE19-62706E023703}">
                      <ahyp:hlinkClr val="tx"/>
                    </a:ext>
                  </a:extLst>
                </a:hlinkClick>
              </a:rPr>
              <a:t> </a:t>
            </a:r>
            <a:r>
              <a:rPr lang="en" u="sng">
                <a:solidFill>
                  <a:schemeClr val="hlink"/>
                </a:solidFill>
                <a:hlinkClick r:id="rId4"/>
              </a:rPr>
              <a:t>Test Driven</a:t>
            </a:r>
            <a:r>
              <a:rPr lang="en">
                <a:solidFill>
                  <a:schemeClr val="dk1"/>
                </a:solidFill>
              </a:rPr>
              <a:t> by Lasse Koskela</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Just as important as logging is knowing how to use a debugger for your language / platform.</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 debugger allows you to step execute a thread of code, one line at a time. You can inspect the call stack, local variables, and heap (memory) data structures and objects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You become intimately familiar with how particular sections of code behave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You can run a unit test via a debugger as well. I've done this a number of times to learn new code bases.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rgbClr val="222222"/>
                </a:solidFill>
              </a:rPr>
              <a:t>Initially focus on functions and data instead of classes, interfaces, and services</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Write an empty unit test and try to prototype the basic logic, mocking any external dependencies.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If you're working with a dynamic language or one that has a REPL, just start hacking away!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Focus on what needs to happen to the data (function), and how it needs to be used (data format).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Focus on function rather than form.</a:t>
            </a:r>
            <a:r>
              <a:rPr lang="en">
                <a:solidFill>
                  <a:schemeClr val="dk1"/>
                </a:solidFill>
              </a:rPr>
              <a:t>  (The form is necessary because you are almost always writing code others will use, but don't let that derail you)</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You can take this code and then refactor into a class, service, and interface once you have a better understanding of what needs to happen, and who needs what.</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It's easy to fall into the trap of spending countless hours thinking about class hierarchies, method names, and design patterns. This can turn into long debates with other developers and architects and you end up producing documentation rather than code.</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If you want to take this to the extreme, look into pure functional programming. It's no silver bullet, but it helps you look at problems from a different angle</a:t>
            </a:r>
            <a:endParaRPr>
              <a:solidFill>
                <a:srgbClr val="222222"/>
              </a:solidFill>
            </a:endParaRPr>
          </a:p>
          <a:p>
            <a:pPr indent="-298450" lvl="2" marL="1371600" rtl="0" algn="l">
              <a:lnSpc>
                <a:spcPct val="115000"/>
              </a:lnSpc>
              <a:spcBef>
                <a:spcPts val="0"/>
              </a:spcBef>
              <a:spcAft>
                <a:spcPts val="0"/>
              </a:spcAft>
              <a:buClr>
                <a:schemeClr val="dk1"/>
              </a:buClr>
              <a:buSzPts val="1100"/>
              <a:buChar char="■"/>
            </a:pPr>
            <a:r>
              <a:rPr lang="en" u="sng">
                <a:solidFill>
                  <a:schemeClr val="hlink"/>
                </a:solidFill>
                <a:hlinkClick r:id="rId2"/>
              </a:rPr>
              <a:t>https://en.wikipedia.org/wiki/Functional_programming</a:t>
            </a:r>
            <a:endParaRPr u="sng">
              <a:solidFill>
                <a:schemeClr val="hlink"/>
              </a:solidFill>
            </a:endParaRPr>
          </a:p>
          <a:p>
            <a:pPr indent="-298450" lvl="2" marL="1371600" rtl="0" algn="l">
              <a:lnSpc>
                <a:spcPct val="115000"/>
              </a:lnSpc>
              <a:spcBef>
                <a:spcPts val="0"/>
              </a:spcBef>
              <a:spcAft>
                <a:spcPts val="0"/>
              </a:spcAft>
              <a:buClr>
                <a:schemeClr val="dk1"/>
              </a:buClr>
              <a:buSzPts val="1100"/>
              <a:buChar char="■"/>
            </a:pPr>
            <a:r>
              <a:rPr lang="en" u="sng">
                <a:solidFill>
                  <a:schemeClr val="hlink"/>
                </a:solidFill>
                <a:hlinkClick r:id="rId3"/>
              </a:rPr>
              <a:t>https://www.infoworld.com/article/3613715/what-is-functional-programming-a-practical-guide.html</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 general, you are trying to learn more about the problem first, then come up with a solution. </a:t>
            </a:r>
            <a:r>
              <a:rPr b="1" lang="en">
                <a:solidFill>
                  <a:schemeClr val="dk1"/>
                </a:solidFill>
              </a:rPr>
              <a:t>Writing code for the sake of learning is absolutely okay, and what great engineers do.</a:t>
            </a:r>
            <a:r>
              <a:rPr lang="en">
                <a:solidFill>
                  <a:schemeClr val="dk1"/>
                </a:solidFill>
              </a:rPr>
              <a:t> This code can be then "thrown away", which brings me to my next point:</a:t>
            </a:r>
            <a:endParaRPr>
              <a:solidFill>
                <a:schemeClr val="dk1"/>
              </a:solidFill>
            </a:endParaRPr>
          </a:p>
          <a:p>
            <a:pPr indent="0" lvl="0" marL="0" rtl="0" algn="l">
              <a:spcBef>
                <a:spcPts val="18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0758f1908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0758f1908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rgbClr val="222222"/>
                </a:solidFill>
              </a:rPr>
              <a:t>Don't be afraid to delete code</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https://www.reddit.com/r/ProgrammerHumor/comments/lo3ku7/that_part_of_code_that_im_scared_to_delete/</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It's really hard to delete or rewrite code you may have put a significant investment in</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Sometimes you need to start from scratch, or the code is no longer needed because a requirement has changed.</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Keeping it around means maintenance, potential misuse or copy/paste, security issues, and misleading new developers who may think it's being used.</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You likely learned a lot the first time you wrote it, so you may have a much better implementation now.</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In a broader context, this is an example of the</a:t>
            </a:r>
            <a:r>
              <a:rPr lang="en">
                <a:solidFill>
                  <a:srgbClr val="222222"/>
                </a:solidFill>
                <a:uFill>
                  <a:noFill/>
                </a:uFill>
                <a:hlinkClick r:id="rId3">
                  <a:extLst>
                    <a:ext uri="{A12FA001-AC4F-418D-AE19-62706E023703}">
                      <ahyp:hlinkClr val="tx"/>
                    </a:ext>
                  </a:extLst>
                </a:hlinkClick>
              </a:rPr>
              <a:t> </a:t>
            </a:r>
            <a:r>
              <a:rPr lang="en" u="sng">
                <a:solidFill>
                  <a:schemeClr val="hlink"/>
                </a:solidFill>
                <a:hlinkClick r:id="rId4"/>
              </a:rPr>
              <a:t>Sunk Cost Fallacy</a:t>
            </a:r>
            <a:r>
              <a:rPr lang="en" u="sng">
                <a:solidFill>
                  <a:schemeClr val="hlink"/>
                </a:solidFill>
              </a:rPr>
              <a:t> </a:t>
            </a:r>
            <a:r>
              <a:rPr lang="en">
                <a:solidFill>
                  <a:schemeClr val="dk1"/>
                </a:solidFill>
              </a:rPr>
              <a:t>- you'll encounter this many times as an engineer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5"/>
              </a:rPr>
              <a:t>https://builtin.com/software-engineering-perspectives/delete-old-dead-code-braintree</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6"/>
              </a:rPr>
              <a:t>https://stackoverflow.com/questions/15699995/could-someone-explain-the-pros-of-deleting-or-keeping-unused-code</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Sometimes what you work on does not get used right away, or the original problem changes. While this can be disheartening, I still learned a lot, and it motivated me to get better at asking more questions upfront before taking on a task.</a:t>
            </a:r>
            <a:endParaRPr>
              <a:solidFill>
                <a:schemeClr val="dk1"/>
              </a:solidFill>
            </a:endParaRPr>
          </a:p>
          <a:p>
            <a:pPr indent="0" lvl="0" marL="0" rtl="0" algn="l">
              <a:spcBef>
                <a:spcPts val="18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0758f1908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0758f1908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chemeClr val="dk1"/>
                </a:solidFill>
              </a:rPr>
              <a:t>Don't get caught up or afraid of the "full stack" hype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You see this in a lot of job titles and descriptions.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is possible to become an expert in different parts of the stack over your career.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is extremely difficult to remain an expert in every part of the stack over your career, and even more so simultaneously.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Early on, I worried that I had to dive deeply in every single tech that I heard about or my team worked 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MAJOR FOMO</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 stack has grown over to time also include: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DevOps / Cloud Infrastructure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Data Pipelines / Data Engineering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Focus on an area you are passionate about (or an area you feel the team is currently lacking), and spend time getting good at it.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How to FOMO</a:t>
            </a:r>
            <a:r>
              <a:rPr lang="en" u="sng">
                <a:solidFill>
                  <a:schemeClr val="hlink"/>
                </a:solidFill>
              </a:rPr>
              <a:t> - nice write up from the perspective of a developer</a:t>
            </a:r>
            <a:endParaRPr u="sng">
              <a:solidFill>
                <a:schemeClr val="hlink"/>
              </a:solidFill>
            </a:endParaRPr>
          </a:p>
          <a:p>
            <a:pPr indent="0" lvl="0" marL="0" rtl="0" algn="l">
              <a:spcBef>
                <a:spcPts val="18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0758f1908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0758f1908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rgbClr val="222222"/>
                </a:solidFill>
              </a:rPr>
              <a:t>Learn how to effectively summarize</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A significant part of an engineer's job involves communicating status, requirements, issues, etc. to teams and management</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Details are critical, but beginning with a summary helps someone determine whether it impacts them, what decision needs to be made, and whether they need to read further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We live in an age of information overload.</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Earlier in my career, enough of my emails went unread or the point I was making was buried deep in text, which no one got to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Summarizing requires a deeper understanding of the problem, and how it impacts the audience you are writing for.</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What is the problem, who does it impact, and what is the next step?</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 some cases as you are writing the summary, you find a solution, or determine the problem is not actually a problem.</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is time consuming, and sometimes it's frustrating. It's a skill that takes time to develop, but at the end of the day, it makes you a better engineer!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https://www.indeed.com/career-advice/career-development/how-to-write-a-problem-statement</a:t>
            </a:r>
            <a:endParaRPr u="sng">
              <a:solidFill>
                <a:schemeClr val="hlink"/>
              </a:solidFill>
            </a:endParaRPr>
          </a:p>
          <a:p>
            <a:pPr indent="0" lvl="0" marL="0" rtl="0" algn="l">
              <a:spcBef>
                <a:spcPts val="18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0758f19081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0758f19081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rgbClr val="222222"/>
                </a:solidFill>
              </a:rPr>
              <a:t>Criticize ideas, not people</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We get paid to solve problems, and are constantly generating new ideas in this quest.</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Not every idea makes sense or can be applied to the current problem.</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BUT you want to be in and encourage an environment where ideas can be freely discussed and exchanged.</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Healthy teams take time to listen to each other, but also have a way to evaluate which ideas to pursue, and which ones to "backlog".</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When you are intensely focused on a problem, you can become emotionally attached. That is part of being passionate about what you do, but doesn't make it okay to criticize others.</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https://www.inc.com/jayson-demers/the-7-golden-rules-of-how-to-give-criticism-without-sounding-like-a-jerk.html</a:t>
            </a:r>
            <a:endParaRPr u="sng">
              <a:solidFill>
                <a:schemeClr val="hlink"/>
              </a:solidFill>
            </a:endParaRPr>
          </a:p>
          <a:p>
            <a:pPr indent="-298450" lvl="0" marL="457200" rtl="0" algn="l">
              <a:lnSpc>
                <a:spcPct val="115000"/>
              </a:lnSpc>
              <a:spcBef>
                <a:spcPts val="0"/>
              </a:spcBef>
              <a:spcAft>
                <a:spcPts val="0"/>
              </a:spcAft>
              <a:buClr>
                <a:srgbClr val="222222"/>
              </a:buClr>
              <a:buSzPts val="1100"/>
              <a:buChar char="●"/>
            </a:pPr>
            <a:r>
              <a:t/>
            </a:r>
            <a:endParaRPr b="1">
              <a:solidFill>
                <a:srgbClr val="222222"/>
              </a:solidFill>
            </a:endParaRPr>
          </a:p>
          <a:p>
            <a:pPr indent="0" lvl="0" marL="0" rtl="0" algn="l">
              <a:spcBef>
                <a:spcPts val="18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0758f1908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0758f1908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Clr>
                <a:schemeClr val="dk1"/>
              </a:buClr>
              <a:buSzPts val="1100"/>
              <a:buChar char="●"/>
            </a:pPr>
            <a:r>
              <a:rPr b="1" lang="en">
                <a:solidFill>
                  <a:schemeClr val="dk1"/>
                </a:solidFill>
              </a:rPr>
              <a:t>You will be asked to provide estimates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This is not easy to do unless you or the team has worked on something similar before.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You may be using a language, library, or framework you don't have experience in.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 single requirement can end up being hundreds or thousands of lines of code.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You may be dependent on other people or teams, and unforeseen issues will occur.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 every case, first build the smallest possible thing that works first. As you learn more, you will gain a better idea of where you are, and can update the overall estimates.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 am a big fan of the</a:t>
            </a:r>
            <a:r>
              <a:rPr lang="en">
                <a:solidFill>
                  <a:schemeClr val="dk1"/>
                </a:solidFill>
                <a:uFill>
                  <a:noFill/>
                </a:uFill>
                <a:hlinkClick r:id="rId2">
                  <a:extLst>
                    <a:ext uri="{A12FA001-AC4F-418D-AE19-62706E023703}">
                      <ahyp:hlinkClr val="tx"/>
                    </a:ext>
                  </a:extLst>
                </a:hlinkClick>
              </a:rPr>
              <a:t> </a:t>
            </a:r>
            <a:r>
              <a:rPr lang="en" u="sng">
                <a:solidFill>
                  <a:schemeClr val="hlink"/>
                </a:solidFill>
                <a:hlinkClick r:id="rId3"/>
              </a:rPr>
              <a:t>eXtreme Programming (XP) agile approach</a:t>
            </a:r>
            <a:r>
              <a:rPr lang="en">
                <a:solidFill>
                  <a:schemeClr val="dk1"/>
                </a:solidFill>
              </a:rPr>
              <a:t> to building software - it focus on small releases, developing in iterations, integrating early and often, building the smallest thing possible, test driven development, and frequent communication with stakeholders.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Delivering smaller features in a steady release cadence builds trust and confidence more so than generating estimates.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One approach is using t-shirt sizes for effort and complexity.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rgbClr val="1155CC"/>
                </a:solidFill>
                <a:highlight>
                  <a:srgbClr val="FFFFFF"/>
                </a:highlight>
                <a:hlinkClick r:id="rId4">
                  <a:extLst>
                    <a:ext uri="{A12FA001-AC4F-418D-AE19-62706E023703}">
                      <ahyp:hlinkClr val="tx"/>
                    </a:ext>
                  </a:extLst>
                </a:hlinkClick>
              </a:rPr>
              <a:t>https://zimtik.com/en/posts/how-to-handle-difficult-clients</a:t>
            </a:r>
            <a:r>
              <a:rPr lang="en">
                <a:solidFill>
                  <a:schemeClr val="dk1"/>
                </a:solidFill>
              </a:rPr>
              <a:t> - succinct descriptions on de-escalation and scope/timeline negotiation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5"/>
              </a:rPr>
              <a:t>https://www.redagile.com/post/tshirt-sizing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Solicit estimates from each of the developers on your team. Ask them to provide a low, medium, and high estimate. </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Then get together to discuss these and agree on a range for each. </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The low number is if things end up being simpler than expected. The high number is if it’s more complicated.</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At the end, add a “buffer” that takes known and unknown events into account - vacation time, sick time</a:t>
            </a:r>
            <a:endParaRPr>
              <a:solidFill>
                <a:schemeClr val="dk1"/>
              </a:solidFill>
            </a:endParaRPr>
          </a:p>
          <a:p>
            <a:pPr indent="-298450" lvl="0" marL="457200" rtl="0" algn="l">
              <a:lnSpc>
                <a:spcPct val="115000"/>
              </a:lnSpc>
              <a:spcBef>
                <a:spcPts val="0"/>
              </a:spcBef>
              <a:spcAft>
                <a:spcPts val="0"/>
              </a:spcAft>
              <a:buClr>
                <a:srgbClr val="222222"/>
              </a:buClr>
              <a:buSzPts val="1100"/>
              <a:buChar char="●"/>
            </a:pPr>
            <a:r>
              <a:t/>
            </a:r>
            <a:endParaRPr b="1">
              <a:solidFill>
                <a:srgbClr val="222222"/>
              </a:solidFill>
            </a:endParaRPr>
          </a:p>
          <a:p>
            <a:pPr indent="0" lvl="0" marL="0" rtl="0" algn="l">
              <a:spcBef>
                <a:spcPts val="18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758f1908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758f1908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22222"/>
                </a:solidFill>
              </a:rPr>
              <a:t>The recent AWS us-east-1 outage wreaked havoc on many businesses of all sizes. Roomba vacuums even stopped working!</a:t>
            </a:r>
            <a:endParaRPr>
              <a:solidFill>
                <a:srgbClr val="222222"/>
              </a:solidFill>
            </a:endParaRPr>
          </a:p>
          <a:p>
            <a:pPr indent="0" lvl="0" marL="0" rtl="0" algn="l">
              <a:spcBef>
                <a:spcPts val="0"/>
              </a:spcBef>
              <a:spcAft>
                <a:spcPts val="0"/>
              </a:spcAft>
              <a:buNone/>
            </a:pPr>
            <a:r>
              <a:t/>
            </a:r>
            <a:endParaRPr>
              <a:solidFill>
                <a:srgbClr val="222222"/>
              </a:solidFill>
            </a:endParaRPr>
          </a:p>
          <a:p>
            <a:pPr indent="0" lvl="0" marL="0" rtl="0" algn="l">
              <a:spcBef>
                <a:spcPts val="0"/>
              </a:spcBef>
              <a:spcAft>
                <a:spcPts val="0"/>
              </a:spcAft>
              <a:buNone/>
            </a:pPr>
            <a:r>
              <a:rPr b="1" lang="en">
                <a:solidFill>
                  <a:srgbClr val="222222"/>
                </a:solidFill>
              </a:rPr>
              <a:t>Technical debt</a:t>
            </a:r>
            <a:r>
              <a:rPr lang="en">
                <a:solidFill>
                  <a:srgbClr val="222222"/>
                </a:solidFill>
              </a:rPr>
              <a:t> - When you prioritize speed over quality code/design/architecture, you end up accumulating this debt. You’re choosing the easy road now, instead of a better approach, that would take longer.</a:t>
            </a:r>
            <a:endParaRPr>
              <a:solidFill>
                <a:srgbClr val="222222"/>
              </a:solidFill>
            </a:endParaRPr>
          </a:p>
          <a:p>
            <a:pPr indent="0" lvl="0" marL="0" rtl="0" algn="l">
              <a:spcBef>
                <a:spcPts val="0"/>
              </a:spcBef>
              <a:spcAft>
                <a:spcPts val="0"/>
              </a:spcAft>
              <a:buNone/>
            </a:pPr>
            <a:r>
              <a:t/>
            </a:r>
            <a:endParaRPr>
              <a:solidFill>
                <a:srgbClr val="222222"/>
              </a:solidFill>
            </a:endParaRPr>
          </a:p>
          <a:p>
            <a:pPr indent="0" lvl="0" marL="0" rtl="0" algn="l">
              <a:spcBef>
                <a:spcPts val="0"/>
              </a:spcBef>
              <a:spcAft>
                <a:spcPts val="0"/>
              </a:spcAft>
              <a:buNone/>
            </a:pPr>
            <a:r>
              <a:rPr lang="en">
                <a:solidFill>
                  <a:srgbClr val="222222"/>
                </a:solidFill>
              </a:rPr>
              <a:t>There are different types of technical debt. </a:t>
            </a:r>
            <a:endParaRPr>
              <a:solidFill>
                <a:srgbClr val="222222"/>
              </a:solidFill>
            </a:endParaRPr>
          </a:p>
          <a:p>
            <a:pPr indent="-317500" lvl="0" marL="457200" rtl="0" algn="l">
              <a:spcBef>
                <a:spcPts val="0"/>
              </a:spcBef>
              <a:spcAft>
                <a:spcPts val="0"/>
              </a:spcAft>
              <a:buClr>
                <a:srgbClr val="222222"/>
              </a:buClr>
              <a:buSzPts val="1400"/>
              <a:buChar char="●"/>
            </a:pPr>
            <a:r>
              <a:rPr lang="en">
                <a:solidFill>
                  <a:srgbClr val="222222"/>
                </a:solidFill>
              </a:rPr>
              <a:t>One is related to how the code is organized. You may end up writing a feature within an existing function, class or module to save time. However, the longer term and better solution may be to put this feature into its own service - this could involve moving more code, data, configuration and deployment.  That may take a lot of time and can’t be done within the current deadline.</a:t>
            </a:r>
            <a:endParaRPr>
              <a:solidFill>
                <a:srgbClr val="222222"/>
              </a:solidFill>
            </a:endParaRPr>
          </a:p>
          <a:p>
            <a:pPr indent="-317500" lvl="0" marL="457200" rtl="0" algn="l">
              <a:spcBef>
                <a:spcPts val="0"/>
              </a:spcBef>
              <a:spcAft>
                <a:spcPts val="0"/>
              </a:spcAft>
              <a:buClr>
                <a:srgbClr val="222222"/>
              </a:buClr>
              <a:buSzPts val="1400"/>
              <a:buChar char="●"/>
            </a:pPr>
            <a:r>
              <a:rPr lang="en">
                <a:solidFill>
                  <a:srgbClr val="222222"/>
                </a:solidFill>
              </a:rPr>
              <a:t>Another is upgrading dependencies (e.g. libraries, frameworks, utilities) - a newer version may be out that has performance improvements, security fixes, and more </a:t>
            </a:r>
            <a:r>
              <a:rPr lang="en">
                <a:solidFill>
                  <a:srgbClr val="222222"/>
                </a:solidFill>
              </a:rPr>
              <a:t>features</a:t>
            </a:r>
            <a:r>
              <a:rPr lang="en">
                <a:solidFill>
                  <a:srgbClr val="222222"/>
                </a:solidFill>
              </a:rPr>
              <a:t>. The longer you wait to update, the harder it may become if it impacts large parts of the codebase. </a:t>
            </a:r>
            <a:endParaRPr>
              <a:solidFill>
                <a:srgbClr val="222222"/>
              </a:solidFill>
            </a:endParaRPr>
          </a:p>
          <a:p>
            <a:pPr indent="-317500" lvl="0" marL="457200" rtl="0" algn="l">
              <a:spcBef>
                <a:spcPts val="0"/>
              </a:spcBef>
              <a:spcAft>
                <a:spcPts val="0"/>
              </a:spcAft>
              <a:buClr>
                <a:srgbClr val="222222"/>
              </a:buClr>
              <a:buSzPts val="1400"/>
              <a:buChar char="●"/>
            </a:pPr>
            <a:r>
              <a:rPr lang="en">
                <a:solidFill>
                  <a:srgbClr val="222222"/>
                </a:solidFill>
              </a:rPr>
              <a:t>Another is what algorithm is chosen - you may choose a simple to implement one at the expense of performance (time, memory, disk space) in order to ship a feature fast. However, this algorithm may not scale up to more data.</a:t>
            </a:r>
            <a:endParaRPr>
              <a:solidFill>
                <a:srgbClr val="222222"/>
              </a:solidFill>
            </a:endParaRPr>
          </a:p>
          <a:p>
            <a:pPr indent="-317500" lvl="0" marL="457200" rtl="0" algn="l">
              <a:spcBef>
                <a:spcPts val="0"/>
              </a:spcBef>
              <a:spcAft>
                <a:spcPts val="0"/>
              </a:spcAft>
              <a:buClr>
                <a:srgbClr val="222222"/>
              </a:buClr>
              <a:buSzPts val="1400"/>
              <a:buChar char="●"/>
            </a:pPr>
            <a:r>
              <a:rPr lang="en">
                <a:solidFill>
                  <a:srgbClr val="222222"/>
                </a:solidFill>
              </a:rPr>
              <a:t>Keep track of technical debt, bring it up at standups and planning sessions when discussing feature implementations. Make it visible and known. Ideally, prioritizing and addressing it can be part of each iteration.</a:t>
            </a:r>
            <a:endParaRPr>
              <a:solidFill>
                <a:srgbClr val="222222"/>
              </a:solidFill>
            </a:endParaRPr>
          </a:p>
          <a:p>
            <a:pPr indent="-317500" lvl="0" marL="457200" rtl="0" algn="l">
              <a:spcBef>
                <a:spcPts val="0"/>
              </a:spcBef>
              <a:spcAft>
                <a:spcPts val="0"/>
              </a:spcAft>
              <a:buClr>
                <a:srgbClr val="222222"/>
              </a:buClr>
              <a:buSzPts val="1400"/>
              <a:buChar char="●"/>
            </a:pPr>
            <a:r>
              <a:rPr lang="en">
                <a:solidFill>
                  <a:srgbClr val="222222"/>
                </a:solidFill>
              </a:rPr>
              <a:t>Try to provide a business case for each technical debt / refactoring item. If there is not a driving business need, it may not be as important as you think, and it will be harder to persuade management of.</a:t>
            </a:r>
            <a:endParaRPr>
              <a:solidFill>
                <a:srgbClr val="222222"/>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758f19081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758f1908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22222"/>
                </a:solidFill>
              </a:rPr>
              <a:t>Sometimes it’s hard to step away from the keyboard when you’re stuck on a problem or creating something new, put down a good book, or fight the urge to hit next episode on Netflix</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758f1908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758f1908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Starting a new job, joining a new project, or entering a boot camp can be nerve wracking. If you’re changing careers, even more so. There are a ton of things to digest, but I’m here to tell you it’s okay to breathe. Learning is a journey. What follows are a few things I wish someone had told me as an engineer, before I started my first job.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Disclaimer: This presentation contains no code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47569ca1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47569ca1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758f1908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758f1908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rgbClr val="222222"/>
                </a:solidFill>
              </a:rPr>
              <a:t>Number one mistake I see even from experienced engineers: not asking questions, even basic ones, like "what does this mean?", "why is this important?", "why is it done this way?"</a:t>
            </a:r>
            <a:endParaRPr>
              <a:solidFill>
                <a:srgbClr val="222222"/>
              </a:solidFill>
            </a:endParaRPr>
          </a:p>
          <a:p>
            <a:pPr indent="-317500" lvl="0" marL="457200" rtl="0" algn="l">
              <a:lnSpc>
                <a:spcPct val="115000"/>
              </a:lnSpc>
              <a:spcBef>
                <a:spcPts val="1200"/>
              </a:spcBef>
              <a:spcAft>
                <a:spcPts val="0"/>
              </a:spcAft>
              <a:buClr>
                <a:srgbClr val="222222"/>
              </a:buClr>
              <a:buSzPts val="1400"/>
              <a:buChar char="●"/>
            </a:pPr>
            <a:r>
              <a:rPr lang="en">
                <a:solidFill>
                  <a:srgbClr val="222222"/>
                </a:solidFill>
              </a:rPr>
              <a:t>If you can’t restate the problem you’re working on, it can be hard to find a solution.</a:t>
            </a:r>
            <a:endParaRPr>
              <a:solidFill>
                <a:srgbClr val="222222"/>
              </a:solidFill>
            </a:endParaRPr>
          </a:p>
          <a:p>
            <a:pPr indent="-317500" lvl="0" marL="457200" rtl="0" algn="l">
              <a:lnSpc>
                <a:spcPct val="115000"/>
              </a:lnSpc>
              <a:spcBef>
                <a:spcPts val="0"/>
              </a:spcBef>
              <a:spcAft>
                <a:spcPts val="0"/>
              </a:spcAft>
              <a:buClr>
                <a:srgbClr val="222222"/>
              </a:buClr>
              <a:buSzPts val="1400"/>
              <a:buChar char="●"/>
            </a:pPr>
            <a:r>
              <a:rPr lang="en">
                <a:solidFill>
                  <a:srgbClr val="222222"/>
                </a:solidFill>
              </a:rPr>
              <a:t>Good teammates speak up. If you're spinning wheels too long, it’s okay reach out for help.</a:t>
            </a:r>
            <a:endParaRPr>
              <a:solidFill>
                <a:srgbClr val="222222"/>
              </a:solidFill>
            </a:endParaRPr>
          </a:p>
          <a:p>
            <a:pPr indent="-317500" lvl="0" marL="457200" rtl="0" algn="l">
              <a:lnSpc>
                <a:spcPct val="115000"/>
              </a:lnSpc>
              <a:spcBef>
                <a:spcPts val="0"/>
              </a:spcBef>
              <a:spcAft>
                <a:spcPts val="0"/>
              </a:spcAft>
              <a:buClr>
                <a:srgbClr val="222222"/>
              </a:buClr>
              <a:buSzPts val="1400"/>
              <a:buChar char="●"/>
            </a:pPr>
            <a:r>
              <a:rPr lang="en">
                <a:solidFill>
                  <a:srgbClr val="222222"/>
                </a:solidFill>
              </a:rPr>
              <a:t>Ask Five Whys? Get to the root cause.</a:t>
            </a:r>
            <a:endParaRPr>
              <a:solidFill>
                <a:srgbClr val="222222"/>
              </a:solidFill>
            </a:endParaRPr>
          </a:p>
          <a:p>
            <a:pPr indent="-298450" lvl="2" marL="1371600" rtl="0" algn="l">
              <a:lnSpc>
                <a:spcPct val="115000"/>
              </a:lnSpc>
              <a:spcBef>
                <a:spcPts val="0"/>
              </a:spcBef>
              <a:spcAft>
                <a:spcPts val="0"/>
              </a:spcAft>
              <a:buClr>
                <a:schemeClr val="dk1"/>
              </a:buClr>
              <a:buSzPts val="1100"/>
              <a:buChar char="■"/>
            </a:pPr>
            <a:r>
              <a:rPr lang="en" u="sng">
                <a:solidFill>
                  <a:schemeClr val="hlink"/>
                </a:solidFill>
                <a:hlinkClick r:id="rId2"/>
              </a:rPr>
              <a:t>https://en.wikipedia.org/wiki/Five_whys</a:t>
            </a:r>
            <a:endParaRPr u="sng">
              <a:solidFill>
                <a:schemeClr val="hlink"/>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It's okay to question why. Early in my career, I was afraid to do this. I noticed the best engineers around me frequently asked why and questioned whether the approach made sense. They ended up excelling and were highly productive.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rgbClr val="222222"/>
                </a:solidFill>
              </a:rPr>
              <a:t>A trick that works for me: </a:t>
            </a:r>
            <a:r>
              <a:rPr lang="en">
                <a:solidFill>
                  <a:srgbClr val="222222"/>
                </a:solidFill>
              </a:rPr>
              <a:t>Write the question out in a draft email or IM.  The anxiety of clicking Send gets my mind to start thinking of solutions or places to find them.</a:t>
            </a:r>
            <a:endParaRPr>
              <a:solidFill>
                <a:srgbClr val="222222"/>
              </a:solidFill>
            </a:endParaRPr>
          </a:p>
          <a:p>
            <a:pPr indent="-298450" lvl="0" marL="457200" rtl="0" algn="l">
              <a:lnSpc>
                <a:spcPct val="115000"/>
              </a:lnSpc>
              <a:spcBef>
                <a:spcPts val="0"/>
              </a:spcBef>
              <a:spcAft>
                <a:spcPts val="0"/>
              </a:spcAft>
              <a:buClr>
                <a:schemeClr val="dk1"/>
              </a:buClr>
              <a:buSzPts val="1100"/>
              <a:buChar char="●"/>
            </a:pPr>
            <a:r>
              <a:rPr lang="en">
                <a:solidFill>
                  <a:srgbClr val="222222"/>
                </a:solidFill>
              </a:rPr>
              <a:t>Try to answer the question yourself first - your question may change, or you may gather supporting information to help.</a:t>
            </a:r>
            <a:endParaRPr>
              <a:solidFill>
                <a:srgbClr val="222222"/>
              </a:solidFill>
            </a:endParaRPr>
          </a:p>
          <a:p>
            <a:pPr indent="-298450" lvl="0" marL="457200" rtl="0" algn="l">
              <a:lnSpc>
                <a:spcPct val="115000"/>
              </a:lnSpc>
              <a:spcBef>
                <a:spcPts val="0"/>
              </a:spcBef>
              <a:spcAft>
                <a:spcPts val="0"/>
              </a:spcAft>
              <a:buClr>
                <a:schemeClr val="dk1"/>
              </a:buClr>
              <a:buSzPts val="1100"/>
              <a:buChar char="●"/>
            </a:pPr>
            <a:r>
              <a:rPr lang="en">
                <a:solidFill>
                  <a:srgbClr val="222222"/>
                </a:solidFill>
              </a:rPr>
              <a:t>There's a balance between DIY / do your own research AND asking questions.</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Collect the questions and answers - it can help with onboarding new teammates, You may become a source of information for others.</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You're not slowing down your team. If anything, it's the opposite.</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3"/>
              </a:rPr>
              <a:t>Super Thinking: The Big Book of Mental Models by Gabriel Weinberg and Lauren McCann</a:t>
            </a:r>
            <a:r>
              <a:rPr lang="en">
                <a:solidFill>
                  <a:srgbClr val="222222"/>
                </a:solidFill>
              </a:rPr>
              <a:t> ,</a:t>
            </a:r>
            <a:r>
              <a:rPr lang="en">
                <a:solidFill>
                  <a:srgbClr val="222222"/>
                </a:solidFill>
                <a:uFill>
                  <a:noFill/>
                </a:uFill>
                <a:hlinkClick r:id="rId4">
                  <a:extLst>
                    <a:ext uri="{A12FA001-AC4F-418D-AE19-62706E023703}">
                      <ahyp:hlinkClr val="tx"/>
                    </a:ext>
                  </a:extLst>
                </a:hlinkClick>
              </a:rPr>
              <a:t> </a:t>
            </a:r>
            <a:r>
              <a:rPr lang="en" u="sng">
                <a:solidFill>
                  <a:schemeClr val="hlink"/>
                </a:solidFill>
                <a:hlinkClick r:id="rId5"/>
              </a:rPr>
              <a:t>Thinking, Fast and Slow by Daniel Kahneman</a:t>
            </a:r>
            <a:endParaRPr u="sng">
              <a:solidFill>
                <a:schemeClr val="hlink"/>
              </a:solidFill>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0758f1908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0758f1908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You attend your first stand up on a new team and it sounds like a foreign language.</a:t>
            </a:r>
            <a:endParaRPr/>
          </a:p>
          <a:p>
            <a:pPr indent="0" lvl="0" marL="0" rtl="0" algn="l">
              <a:spcBef>
                <a:spcPts val="0"/>
              </a:spcBef>
              <a:spcAft>
                <a:spcPts val="0"/>
              </a:spcAft>
              <a:buNone/>
            </a:pPr>
            <a:r>
              <a:rPr lang="en"/>
              <a:t>- You may feel like everything you learned doesn't apply, you have to relearn everything, or everyone around you "sounds" smarter. </a:t>
            </a:r>
            <a:endParaRPr/>
          </a:p>
          <a:p>
            <a:pPr indent="0" lvl="0" marL="0" rtl="0" algn="l">
              <a:spcBef>
                <a:spcPts val="0"/>
              </a:spcBef>
              <a:spcAft>
                <a:spcPts val="0"/>
              </a:spcAft>
              <a:buNone/>
            </a:pPr>
            <a:r>
              <a:rPr lang="en"/>
              <a:t>	- This generally happens at the beginning of every project.</a:t>
            </a:r>
            <a:endParaRPr/>
          </a:p>
          <a:p>
            <a:pPr indent="0" lvl="0" marL="0" rtl="0" algn="l">
              <a:spcBef>
                <a:spcPts val="0"/>
              </a:spcBef>
              <a:spcAft>
                <a:spcPts val="0"/>
              </a:spcAft>
              <a:buNone/>
            </a:pPr>
            <a:r>
              <a:rPr lang="en"/>
              <a:t>	- It'll feel disorienting until you get a handle on a specific piece.</a:t>
            </a:r>
            <a:endParaRPr/>
          </a:p>
          <a:p>
            <a:pPr indent="0" lvl="0" marL="0" rtl="0" algn="l">
              <a:spcBef>
                <a:spcPts val="0"/>
              </a:spcBef>
              <a:spcAft>
                <a:spcPts val="0"/>
              </a:spcAft>
              <a:buNone/>
            </a:pPr>
            <a:r>
              <a:rPr lang="en"/>
              <a:t>	- Reach out and ask for help. I wish more companies assigned "buddies" early on. If you don't get one, ask for one.</a:t>
            </a:r>
            <a:endParaRPr/>
          </a:p>
          <a:p>
            <a:pPr indent="0" lvl="0" marL="0" rtl="0" algn="l">
              <a:spcBef>
                <a:spcPts val="0"/>
              </a:spcBef>
              <a:spcAft>
                <a:spcPts val="0"/>
              </a:spcAft>
              <a:buNone/>
            </a:pPr>
            <a:r>
              <a:rPr lang="en"/>
              <a:t>- Start keeping a list of terms and questions, then share with the team. Ask them to edit and contribute.</a:t>
            </a:r>
            <a:endParaRPr/>
          </a:p>
          <a:p>
            <a:pPr indent="0" lvl="0" marL="0" rtl="0" algn="l">
              <a:spcBef>
                <a:spcPts val="0"/>
              </a:spcBef>
              <a:spcAft>
                <a:spcPts val="0"/>
              </a:spcAft>
              <a:buNone/>
            </a:pPr>
            <a:r>
              <a:rPr lang="en"/>
              <a:t>	- A lot of places don't have comprehensive or up to date documentation.  </a:t>
            </a:r>
            <a:endParaRPr/>
          </a:p>
          <a:p>
            <a:pPr indent="0" lvl="0" marL="0" rtl="0" algn="l">
              <a:spcBef>
                <a:spcPts val="0"/>
              </a:spcBef>
              <a:spcAft>
                <a:spcPts val="0"/>
              </a:spcAft>
              <a:buNone/>
            </a:pPr>
            <a:r>
              <a:rPr lang="en"/>
              <a:t>	- You'll be leading by example, and will likely be recognized for it.</a:t>
            </a:r>
            <a:endParaRPr/>
          </a:p>
          <a:p>
            <a:pPr indent="0" lvl="0" marL="0" rtl="0" algn="l">
              <a:spcBef>
                <a:spcPts val="0"/>
              </a:spcBef>
              <a:spcAft>
                <a:spcPts val="0"/>
              </a:spcAft>
              <a:buNone/>
            </a:pPr>
            <a:r>
              <a:rPr lang="en"/>
              <a:t>- Take notes, study, treat it like a class. Y'all are good at that😉</a:t>
            </a:r>
            <a:endParaRPr/>
          </a:p>
          <a:p>
            <a:pPr indent="0" lvl="0" marL="0" rtl="0" algn="l">
              <a:spcBef>
                <a:spcPts val="0"/>
              </a:spcBef>
              <a:spcAft>
                <a:spcPts val="0"/>
              </a:spcAft>
              <a:buNone/>
            </a:pPr>
            <a:r>
              <a:rPr lang="en"/>
              <a:t>	- Cornell Note Taking Method</a:t>
            </a:r>
            <a:endParaRPr/>
          </a:p>
          <a:p>
            <a:pPr indent="0" lvl="0" marL="0" rtl="0" algn="l">
              <a:spcBef>
                <a:spcPts val="0"/>
              </a:spcBef>
              <a:spcAft>
                <a:spcPts val="0"/>
              </a:spcAft>
              <a:buNone/>
            </a:pPr>
            <a:r>
              <a:rPr lang="en"/>
              <a:t>		- https://lsc.cornell.edu/how-to-study/taking-notes/cornell-note-taking-system/</a:t>
            </a:r>
            <a:endParaRPr/>
          </a:p>
          <a:p>
            <a:pPr indent="0" lvl="0" marL="0" rtl="0" algn="l">
              <a:spcBef>
                <a:spcPts val="0"/>
              </a:spcBef>
              <a:spcAft>
                <a:spcPts val="0"/>
              </a:spcAft>
              <a:buNone/>
            </a:pPr>
            <a:r>
              <a:rPr lang="en"/>
              <a:t>		- https://medium.goodnotes.com/study-with-ease-the-best-way-to-take-notes-2749a3e8297b</a:t>
            </a:r>
            <a:endParaRPr/>
          </a:p>
          <a:p>
            <a:pPr indent="0" lvl="0" marL="0" rtl="0" algn="l">
              <a:spcBef>
                <a:spcPts val="0"/>
              </a:spcBef>
              <a:spcAft>
                <a:spcPts val="0"/>
              </a:spcAft>
              <a:buNone/>
            </a:pPr>
            <a:r>
              <a:rPr lang="en"/>
              <a:t>- IT TAKES TIME, AND THAT'S OKAY.</a:t>
            </a:r>
            <a:endParaRPr/>
          </a:p>
          <a:p>
            <a:pPr indent="0" lvl="0" marL="0" rtl="0" algn="l">
              <a:spcBef>
                <a:spcPts val="0"/>
              </a:spcBef>
              <a:spcAft>
                <a:spcPts val="0"/>
              </a:spcAft>
              <a:buNone/>
            </a:pPr>
            <a:r>
              <a:rPr lang="en"/>
              <a:t>	- A lot of software development is gathering, managing, and sharing knowledge.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0758f1908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0758f1908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Ask for a roadmap / bigger picture - where does your feature fit in?</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helps you understand the requirements more deeply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When something changes, or you have an idea for a new feature, you can question whether it makes sense or not.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It's motivating and inspiring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 try to always follow the "user story" format </a:t>
            </a:r>
            <a:r>
              <a:rPr lang="en">
                <a:solidFill>
                  <a:srgbClr val="222222"/>
                </a:solidFill>
              </a:rPr>
              <a:t>for features: As a &lt;user/customer/etc&gt;, I want &lt;some goal&gt;, so that &lt;some reason&gt;</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helps me think about what a feature should really do, how it fits within the product, and whether it makes sense in the big picture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This is a very simple, yet powerful structure.  If you leave any part out, it's incomplete and dangling...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You will quickly gain a better understanding of the users, the product, the market and stand out if you think about features this way.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https://en.wikipedia.org/wiki/User_story</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3"/>
              </a:rPr>
              <a:t>https://www.mountaingoatsoftware.com/agile/user-stories</a:t>
            </a:r>
            <a:endParaRPr u="sng">
              <a:solidFill>
                <a:schemeClr val="hlink"/>
              </a:solidFill>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758f1908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758f1908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Make a learning plan: Be honest about the things you don't know.</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Keep this in plain sight.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Prioritize by what your team + lead/manager feel are useful to get the current job done + your career goals.</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Review it with your manager (annually, biannually, quarterly)</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https://www.mindtools.com/pages/article/personal-learning-plan.htm</a:t>
            </a:r>
            <a:endParaRPr u="sng">
              <a:solidFill>
                <a:schemeClr val="hlink"/>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0758f1908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0758f1908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Learning never stops: The best engineers do spend time outside of work learning a domain or new technology.</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Pick one area and focus on it - learn it deeply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Kent Beck, one of the original founders of the agile movement, recently posted an article on engineer -</a:t>
            </a:r>
            <a:r>
              <a:rPr lang="en">
                <a:solidFill>
                  <a:schemeClr val="dk1"/>
                </a:solidFill>
                <a:uFill>
                  <a:noFill/>
                </a:uFill>
                <a:hlinkClick r:id="rId2">
                  <a:extLst>
                    <a:ext uri="{A12FA001-AC4F-418D-AE19-62706E023703}">
                      <ahyp:hlinkClr val="tx"/>
                    </a:ext>
                  </a:extLst>
                </a:hlinkClick>
              </a:rPr>
              <a:t> </a:t>
            </a:r>
            <a:r>
              <a:rPr lang="en" u="sng">
                <a:solidFill>
                  <a:schemeClr val="hlink"/>
                </a:solidFill>
                <a:hlinkClick r:id="rId3"/>
              </a:rPr>
              <a:t>https://medium.com/@kentbeck_7670/background-work-dce930c0675a</a:t>
            </a:r>
            <a:endParaRPr u="sng">
              <a:solidFill>
                <a:schemeClr val="hlink"/>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t>
            </a:r>
            <a:r>
              <a:rPr lang="en">
                <a:solidFill>
                  <a:srgbClr val="292929"/>
                </a:solidFill>
              </a:rPr>
              <a:t>“Background Work” is the work you do over and above what is strictly required to complete a task. It may be done for learning, to satisfy curiosity, or just because you forgot to stop working when you were done. I’ve noticed that the most accomplished programmers make a habit of background work."</a:t>
            </a:r>
            <a:endParaRPr>
              <a:solidFill>
                <a:srgbClr val="292929"/>
              </a:solidFill>
            </a:endParaRPr>
          </a:p>
          <a:p>
            <a:pPr indent="-298450" lvl="2" marL="1371600" rtl="0" algn="l">
              <a:lnSpc>
                <a:spcPct val="115000"/>
              </a:lnSpc>
              <a:spcBef>
                <a:spcPts val="0"/>
              </a:spcBef>
              <a:spcAft>
                <a:spcPts val="0"/>
              </a:spcAft>
              <a:buClr>
                <a:srgbClr val="292929"/>
              </a:buClr>
              <a:buSzPts val="1100"/>
              <a:buChar char="■"/>
            </a:pPr>
            <a:r>
              <a:rPr lang="en">
                <a:solidFill>
                  <a:srgbClr val="292929"/>
                </a:solidFill>
              </a:rPr>
              <a:t>You want to peek under the hood to understand how something truly works. That will help you make better technical decisions, and be able to apply similar techniques to different situations. </a:t>
            </a:r>
            <a:endParaRPr>
              <a:solidFill>
                <a:srgbClr val="292929"/>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758f1908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758f1908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Learn how to build the software locally</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 what does this mean?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means you can build and test most of your components locally.  Except for an initial download of packages and getting the latest code, you shouldn't need an internet connection.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You can work from the beach :)</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A local development environment allows you to iterate faster between testing and coding. Everything you depend on can be quickly set up and tore down on your machine.</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Unintended side effect: You learn an insane amount of what your application depends on - databases, services, test data, and configuration</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If you depend on an external service that is hard, expensive, or time-consuming to use, create a mock version.</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There are plenty of tools out there to easily stand up mock REST (HTTP) servers with canned requests and responses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In fact, you may have already learned how to bootstrap your own application and dependencies at the bootcamp. I think this is where bootcamps surpass what is taught in a traditional college.</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u="sng">
                <a:solidFill>
                  <a:schemeClr val="hlink"/>
                </a:solidFill>
                <a:hlinkClick r:id="rId2"/>
              </a:rPr>
              <a:t>https://levelup.gitconnected.com/a-great-local-development-environment-is-not-a-nice-to-have-but-a-must-have-ed678ba4c8ed</a:t>
            </a:r>
            <a:endParaRPr u="sng">
              <a:solidFill>
                <a:schemeClr val="hlink"/>
              </a:solidFill>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758f1908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758f1908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rgbClr val="222222"/>
                </a:solidFill>
              </a:rPr>
              <a:t>Logging is your number one friend. Learn how to produce and read log files - they are your "flight data recorder" - but you should always open it and keep it open!</a:t>
            </a:r>
            <a:endParaRPr b="1">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At its core, you want to log (record) important data that will help you identify a problem. That data includes timestamps, actions, events, inputs and outputs (appropriately masked or omitted if they are sensitive data)...</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Log files help answer who, what, where, when, and why?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 log file can reveal a lot about what happened and help you understand where a problem may lie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Many times, you don't have access to the production environment or it's expensive to access it, so log files are the only recourse.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Logs should be structured - treat them as data. For example, a JSON object. This allows you to search, query, and filter against them,  build dashboards to help monitor,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Modern software consists of many moving parts. There's just no way to understand everything or keep it in your head.</a:t>
            </a:r>
            <a:endParaRPr>
              <a:solidFill>
                <a:srgbClr val="222222"/>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This captures some good principles -</a:t>
            </a:r>
            <a:r>
              <a:rPr lang="en">
                <a:solidFill>
                  <a:srgbClr val="222222"/>
                </a:solidFill>
                <a:uFill>
                  <a:noFill/>
                </a:uFill>
                <a:hlinkClick r:id="rId2">
                  <a:extLst>
                    <a:ext uri="{A12FA001-AC4F-418D-AE19-62706E023703}">
                      <ahyp:hlinkClr val="tx"/>
                    </a:ext>
                  </a:extLst>
                </a:hlinkClick>
              </a:rPr>
              <a:t> </a:t>
            </a:r>
            <a:r>
              <a:rPr lang="en" u="sng">
                <a:solidFill>
                  <a:schemeClr val="hlink"/>
                </a:solidFill>
                <a:hlinkClick r:id="rId3"/>
              </a:rPr>
              <a:t>https://www.sentinelone.com/blog/the-10-commandments-of-logging/</a:t>
            </a:r>
            <a:endParaRPr u="sng">
              <a:solidFill>
                <a:schemeClr val="hlink"/>
              </a:solidFill>
            </a:endParaRPr>
          </a:p>
          <a:p>
            <a:pPr indent="-298450" lvl="1" marL="914400" rtl="0" algn="l">
              <a:lnSpc>
                <a:spcPct val="115000"/>
              </a:lnSpc>
              <a:spcBef>
                <a:spcPts val="0"/>
              </a:spcBef>
              <a:spcAft>
                <a:spcPts val="0"/>
              </a:spcAft>
              <a:buClr>
                <a:schemeClr val="dk1"/>
              </a:buClr>
              <a:buSzPts val="1100"/>
              <a:buChar char="○"/>
            </a:pPr>
            <a:r>
              <a:rPr lang="en">
                <a:solidFill>
                  <a:srgbClr val="222222"/>
                </a:solidFill>
              </a:rPr>
              <a:t>If there is little to no logging, START adding it right away. Your software will quickly outgrow your ability to keep it all in your head.</a:t>
            </a:r>
            <a:endParaRPr>
              <a:solidFill>
                <a:srgbClr val="222222"/>
              </a:solidFill>
            </a:endParaRPr>
          </a:p>
          <a:p>
            <a:pPr indent="-298450" lvl="1" marL="914400" rtl="0" algn="l">
              <a:lnSpc>
                <a:spcPct val="115000"/>
              </a:lnSpc>
              <a:spcBef>
                <a:spcPts val="0"/>
              </a:spcBef>
              <a:spcAft>
                <a:spcPts val="0"/>
              </a:spcAft>
              <a:buClr>
                <a:srgbClr val="222222"/>
              </a:buClr>
              <a:buSzPts val="1100"/>
              <a:buChar char="○"/>
            </a:pPr>
            <a:r>
              <a:rPr lang="en">
                <a:solidFill>
                  <a:srgbClr val="222222"/>
                </a:solidFill>
              </a:rPr>
              <a:t>Start with a minimum amount, and add more as needed.</a:t>
            </a:r>
            <a:endParaRPr>
              <a:solidFill>
                <a:srgbClr val="222222"/>
              </a:solidFill>
            </a:endParaRPr>
          </a:p>
          <a:p>
            <a:pPr indent="-298450" lvl="1" marL="914400" rtl="0" algn="l">
              <a:lnSpc>
                <a:spcPct val="115000"/>
              </a:lnSpc>
              <a:spcBef>
                <a:spcPts val="0"/>
              </a:spcBef>
              <a:spcAft>
                <a:spcPts val="0"/>
              </a:spcAft>
              <a:buClr>
                <a:srgbClr val="222222"/>
              </a:buClr>
              <a:buSzPts val="1100"/>
              <a:buChar char="○"/>
            </a:pPr>
            <a:r>
              <a:rPr lang="en">
                <a:solidFill>
                  <a:srgbClr val="222222"/>
                </a:solidFill>
              </a:rPr>
              <a:t>Think</a:t>
            </a:r>
            <a:r>
              <a:rPr lang="en">
                <a:solidFill>
                  <a:srgbClr val="222222"/>
                </a:solidFill>
              </a:rPr>
              <a:t> about your audience when writing log messages. Who will be reading it? Developers? DevOps / SRE </a:t>
            </a:r>
            <a:r>
              <a:rPr lang="en">
                <a:solidFill>
                  <a:srgbClr val="222222"/>
                </a:solidFill>
              </a:rPr>
              <a:t>teams</a:t>
            </a:r>
            <a:r>
              <a:rPr lang="en">
                <a:solidFill>
                  <a:srgbClr val="222222"/>
                </a:solidFill>
              </a:rPr>
              <a:t>? First level support? Is it being used to build monitoring dashboards?</a:t>
            </a:r>
            <a:endParaRPr>
              <a:solidFill>
                <a:srgbClr val="222222"/>
              </a:solidFil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4200"/>
              <a:buFont typeface="Song Myung"/>
              <a:buNone/>
              <a:defRPr sz="4200">
                <a:solidFill>
                  <a:srgbClr val="FFFFFF"/>
                </a:solidFill>
                <a:latin typeface="Song Myung"/>
                <a:ea typeface="Song Myung"/>
                <a:cs typeface="Song Myung"/>
                <a:sym typeface="Song Myung"/>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2" name="Google Shape;12;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cxnSp>
        <p:nvCxnSpPr>
          <p:cNvPr id="13" name="Google Shape;13;p2"/>
          <p:cNvCxnSpPr/>
          <p:nvPr/>
        </p:nvCxnSpPr>
        <p:spPr>
          <a:xfrm>
            <a:off x="1293500" y="1209725"/>
            <a:ext cx="468600" cy="0"/>
          </a:xfrm>
          <a:prstGeom prst="straightConnector1">
            <a:avLst/>
          </a:prstGeom>
          <a:noFill/>
          <a:ln cap="flat" cmpd="sng" w="76200">
            <a:solidFill>
              <a:srgbClr val="6BCAA6"/>
            </a:solidFill>
            <a:prstDash val="solid"/>
            <a:round/>
            <a:headEnd len="med" w="med" type="none"/>
            <a:tailEnd len="med" w="med" type="none"/>
          </a:ln>
        </p:spPr>
      </p:cxnSp>
      <p:cxnSp>
        <p:nvCxnSpPr>
          <p:cNvPr id="14" name="Google Shape;14;p2"/>
          <p:cNvCxnSpPr/>
          <p:nvPr/>
        </p:nvCxnSpPr>
        <p:spPr>
          <a:xfrm>
            <a:off x="824900" y="1209725"/>
            <a:ext cx="468600" cy="0"/>
          </a:xfrm>
          <a:prstGeom prst="straightConnector1">
            <a:avLst/>
          </a:prstGeom>
          <a:noFill/>
          <a:ln cap="flat" cmpd="sng" w="76200">
            <a:solidFill>
              <a:srgbClr val="178D7D"/>
            </a:solidFill>
            <a:prstDash val="solid"/>
            <a:round/>
            <a:headEnd len="med" w="med" type="none"/>
            <a:tailEnd len="med" w="med" type="none"/>
          </a:ln>
        </p:spPr>
      </p:cxnSp>
      <p:pic>
        <p:nvPicPr>
          <p:cNvPr id="15" name="Google Shape;15;p2"/>
          <p:cNvPicPr preferRelativeResize="0"/>
          <p:nvPr/>
        </p:nvPicPr>
        <p:blipFill>
          <a:blip r:embed="rId3">
            <a:alphaModFix/>
          </a:blip>
          <a:stretch>
            <a:fillRect/>
          </a:stretch>
        </p:blipFill>
        <p:spPr>
          <a:xfrm>
            <a:off x="7089825" y="4265850"/>
            <a:ext cx="1680675" cy="5378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1D6C9E"/>
        </a:solidFill>
      </p:bgPr>
    </p:bg>
    <p:spTree>
      <p:nvGrpSpPr>
        <p:cNvPr id="16" name="Shape 16"/>
        <p:cNvGrpSpPr/>
        <p:nvPr/>
      </p:nvGrpSpPr>
      <p:grpSpPr>
        <a:xfrm>
          <a:off x="0" y="0"/>
          <a:ext cx="0" cy="0"/>
          <a:chOff x="0" y="0"/>
          <a:chExt cx="0" cy="0"/>
        </a:xfrm>
      </p:grpSpPr>
      <p:grpSp>
        <p:nvGrpSpPr>
          <p:cNvPr id="17" name="Google Shape;17;p3"/>
          <p:cNvGrpSpPr/>
          <p:nvPr/>
        </p:nvGrpSpPr>
        <p:grpSpPr>
          <a:xfrm>
            <a:off x="830392" y="1191256"/>
            <a:ext cx="745763" cy="45826"/>
            <a:chOff x="4580561" y="2589004"/>
            <a:chExt cx="1064464" cy="25200"/>
          </a:xfrm>
        </p:grpSpPr>
        <p:sp>
          <p:nvSpPr>
            <p:cNvPr id="18" name="Google Shape;18;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3"/>
          <p:cNvSpPr txBox="1"/>
          <p:nvPr>
            <p:ph type="title"/>
          </p:nvPr>
        </p:nvSpPr>
        <p:spPr>
          <a:xfrm>
            <a:off x="729450" y="1322450"/>
            <a:ext cx="2859900" cy="1771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pic>
        <p:nvPicPr>
          <p:cNvPr id="21" name="Google Shape;21;p3"/>
          <p:cNvPicPr preferRelativeResize="0"/>
          <p:nvPr/>
        </p:nvPicPr>
        <p:blipFill>
          <a:blip r:embed="rId2">
            <a:alphaModFix/>
          </a:blip>
          <a:stretch>
            <a:fillRect/>
          </a:stretch>
        </p:blipFill>
        <p:spPr>
          <a:xfrm>
            <a:off x="7751750" y="4542525"/>
            <a:ext cx="1163650" cy="372375"/>
          </a:xfrm>
          <a:prstGeom prst="rect">
            <a:avLst/>
          </a:prstGeom>
          <a:noFill/>
          <a:ln>
            <a:noFill/>
          </a:ln>
        </p:spPr>
      </p:pic>
      <p:sp>
        <p:nvSpPr>
          <p:cNvPr id="22" name="Google Shape;22;p3"/>
          <p:cNvSpPr txBox="1"/>
          <p:nvPr>
            <p:ph idx="1" type="subTitle"/>
          </p:nvPr>
        </p:nvSpPr>
        <p:spPr>
          <a:xfrm>
            <a:off x="4542975" y="1376350"/>
            <a:ext cx="4137000" cy="2321700"/>
          </a:xfrm>
          <a:prstGeom prst="rect">
            <a:avLst/>
          </a:prstGeom>
        </p:spPr>
        <p:txBody>
          <a:bodyPr anchorCtr="0" anchor="t" bIns="91425" lIns="91425" spcFirstLastPara="1" rIns="91425" wrap="square" tIns="91425">
            <a:noAutofit/>
          </a:bodyPr>
          <a:lstStyle>
            <a:lvl1pPr lvl="0">
              <a:spcBef>
                <a:spcPts val="0"/>
              </a:spcBef>
              <a:spcAft>
                <a:spcPts val="0"/>
              </a:spcAft>
              <a:buNone/>
              <a:defRPr sz="1600" u="sng">
                <a:solidFill>
                  <a:srgbClr val="FFFFFF"/>
                </a:solidFill>
                <a:latin typeface="Helvetica Neue"/>
                <a:ea typeface="Helvetica Neue"/>
                <a:cs typeface="Helvetica Neue"/>
                <a:sym typeface="Helvetica Neu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rgbClr val="333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Song Myung"/>
              <a:buNone/>
              <a:defRPr sz="3000">
                <a:solidFill>
                  <a:schemeClr val="dk2"/>
                </a:solidFill>
                <a:latin typeface="Song Myung"/>
                <a:ea typeface="Song Myung"/>
                <a:cs typeface="Song Myung"/>
                <a:sym typeface="Song Myung"/>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26" name="Google Shape;26;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Font typeface="Helvetica Neue"/>
              <a:buChar char="●"/>
              <a:defRPr>
                <a:latin typeface="Helvetica Neue"/>
                <a:ea typeface="Helvetica Neue"/>
                <a:cs typeface="Helvetica Neue"/>
                <a:sym typeface="Helvetica Neue"/>
              </a:defRPr>
            </a:lvl1pPr>
            <a:lvl2pPr indent="-311150" lvl="1" marL="914400" rtl="0">
              <a:spcBef>
                <a:spcPts val="1600"/>
              </a:spcBef>
              <a:spcAft>
                <a:spcPts val="0"/>
              </a:spcAft>
              <a:buSzPts val="1300"/>
              <a:buFont typeface="Helvetica Neue"/>
              <a:buChar char="○"/>
              <a:defRPr sz="1300">
                <a:latin typeface="Helvetica Neue"/>
                <a:ea typeface="Helvetica Neue"/>
                <a:cs typeface="Helvetica Neue"/>
                <a:sym typeface="Helvetica Neue"/>
              </a:defRPr>
            </a:lvl2pPr>
            <a:lvl3pPr indent="-311150" lvl="2" marL="1371600" rtl="0">
              <a:spcBef>
                <a:spcPts val="1600"/>
              </a:spcBef>
              <a:spcAft>
                <a:spcPts val="0"/>
              </a:spcAft>
              <a:buSzPts val="1300"/>
              <a:buFont typeface="Helvetica Neue"/>
              <a:buChar char="■"/>
              <a:defRPr sz="1300">
                <a:latin typeface="Helvetica Neue"/>
                <a:ea typeface="Helvetica Neue"/>
                <a:cs typeface="Helvetica Neue"/>
                <a:sym typeface="Helvetica Neue"/>
              </a:defRPr>
            </a:lvl3pPr>
            <a:lvl4pPr indent="-311150" lvl="3" marL="1828800" rtl="0">
              <a:spcBef>
                <a:spcPts val="1600"/>
              </a:spcBef>
              <a:spcAft>
                <a:spcPts val="0"/>
              </a:spcAft>
              <a:buSzPts val="1300"/>
              <a:buFont typeface="Helvetica Neue"/>
              <a:buChar char="●"/>
              <a:defRPr sz="1300">
                <a:latin typeface="Helvetica Neue"/>
                <a:ea typeface="Helvetica Neue"/>
                <a:cs typeface="Helvetica Neue"/>
                <a:sym typeface="Helvetica Neue"/>
              </a:defRPr>
            </a:lvl4pPr>
            <a:lvl5pPr indent="-311150" lvl="4" marL="2286000" rtl="0">
              <a:spcBef>
                <a:spcPts val="1600"/>
              </a:spcBef>
              <a:spcAft>
                <a:spcPts val="0"/>
              </a:spcAft>
              <a:buSzPts val="1300"/>
              <a:buFont typeface="Helvetica Neue"/>
              <a:buChar char="○"/>
              <a:defRPr sz="1300">
                <a:latin typeface="Helvetica Neue"/>
                <a:ea typeface="Helvetica Neue"/>
                <a:cs typeface="Helvetica Neue"/>
                <a:sym typeface="Helvetica Neue"/>
              </a:defRPr>
            </a:lvl5pPr>
            <a:lvl6pPr indent="-311150" lvl="5" marL="2743200" rtl="0">
              <a:spcBef>
                <a:spcPts val="1600"/>
              </a:spcBef>
              <a:spcAft>
                <a:spcPts val="0"/>
              </a:spcAft>
              <a:buSzPts val="1300"/>
              <a:buFont typeface="Helvetica Neue"/>
              <a:buChar char="■"/>
              <a:defRPr sz="1300">
                <a:latin typeface="Helvetica Neue"/>
                <a:ea typeface="Helvetica Neue"/>
                <a:cs typeface="Helvetica Neue"/>
                <a:sym typeface="Helvetica Neue"/>
              </a:defRPr>
            </a:lvl6pPr>
            <a:lvl7pPr indent="-311150" lvl="6" marL="3200400" rtl="0">
              <a:spcBef>
                <a:spcPts val="1600"/>
              </a:spcBef>
              <a:spcAft>
                <a:spcPts val="0"/>
              </a:spcAft>
              <a:buSzPts val="1300"/>
              <a:buFont typeface="Helvetica Neue"/>
              <a:buChar char="●"/>
              <a:defRPr sz="1300">
                <a:latin typeface="Helvetica Neue"/>
                <a:ea typeface="Helvetica Neue"/>
                <a:cs typeface="Helvetica Neue"/>
                <a:sym typeface="Helvetica Neue"/>
              </a:defRPr>
            </a:lvl7pPr>
            <a:lvl8pPr indent="-311150" lvl="7" marL="3657600" rtl="0">
              <a:spcBef>
                <a:spcPts val="1600"/>
              </a:spcBef>
              <a:spcAft>
                <a:spcPts val="0"/>
              </a:spcAft>
              <a:buSzPts val="1300"/>
              <a:buFont typeface="Helvetica Neue"/>
              <a:buChar char="○"/>
              <a:defRPr sz="1300">
                <a:latin typeface="Helvetica Neue"/>
                <a:ea typeface="Helvetica Neue"/>
                <a:cs typeface="Helvetica Neue"/>
                <a:sym typeface="Helvetica Neue"/>
              </a:defRPr>
            </a:lvl8pPr>
            <a:lvl9pPr indent="-311150" lvl="8" marL="4114800" rtl="0">
              <a:spcBef>
                <a:spcPts val="1600"/>
              </a:spcBef>
              <a:spcAft>
                <a:spcPts val="1600"/>
              </a:spcAft>
              <a:buSzPts val="1300"/>
              <a:buFont typeface="Helvetica Neue"/>
              <a:buChar char="■"/>
              <a:defRPr sz="1300">
                <a:latin typeface="Helvetica Neue"/>
                <a:ea typeface="Helvetica Neue"/>
                <a:cs typeface="Helvetica Neue"/>
                <a:sym typeface="Helvetica Neue"/>
              </a:defRPr>
            </a:lvl9pPr>
          </a:lstStyle>
          <a:p/>
        </p:txBody>
      </p:sp>
      <p:cxnSp>
        <p:nvCxnSpPr>
          <p:cNvPr id="27" name="Google Shape;27;p4"/>
          <p:cNvCxnSpPr/>
          <p:nvPr/>
        </p:nvCxnSpPr>
        <p:spPr>
          <a:xfrm>
            <a:off x="1293500" y="1209725"/>
            <a:ext cx="468600" cy="0"/>
          </a:xfrm>
          <a:prstGeom prst="straightConnector1">
            <a:avLst/>
          </a:prstGeom>
          <a:noFill/>
          <a:ln cap="flat" cmpd="sng" w="76200">
            <a:solidFill>
              <a:srgbClr val="6BCAA6"/>
            </a:solidFill>
            <a:prstDash val="solid"/>
            <a:round/>
            <a:headEnd len="med" w="med" type="none"/>
            <a:tailEnd len="med" w="med" type="none"/>
          </a:ln>
        </p:spPr>
      </p:cxnSp>
      <p:cxnSp>
        <p:nvCxnSpPr>
          <p:cNvPr id="28" name="Google Shape;28;p4"/>
          <p:cNvCxnSpPr/>
          <p:nvPr/>
        </p:nvCxnSpPr>
        <p:spPr>
          <a:xfrm>
            <a:off x="824900" y="1209725"/>
            <a:ext cx="468600" cy="0"/>
          </a:xfrm>
          <a:prstGeom prst="straightConnector1">
            <a:avLst/>
          </a:prstGeom>
          <a:noFill/>
          <a:ln cap="flat" cmpd="sng" w="76200">
            <a:solidFill>
              <a:srgbClr val="178D7D"/>
            </a:solidFill>
            <a:prstDash val="solid"/>
            <a:round/>
            <a:headEnd len="med" w="med" type="none"/>
            <a:tailEnd len="med" w="med" type="none"/>
          </a:ln>
        </p:spPr>
      </p:cxnSp>
      <p:pic>
        <p:nvPicPr>
          <p:cNvPr id="29" name="Google Shape;29;p4"/>
          <p:cNvPicPr preferRelativeResize="0"/>
          <p:nvPr/>
        </p:nvPicPr>
        <p:blipFill>
          <a:blip r:embed="rId2">
            <a:alphaModFix/>
          </a:blip>
          <a:stretch>
            <a:fillRect/>
          </a:stretch>
        </p:blipFill>
        <p:spPr>
          <a:xfrm>
            <a:off x="7751644" y="4542525"/>
            <a:ext cx="1163756" cy="3723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311150" lvl="1" marL="914400" rtl="0">
              <a:spcBef>
                <a:spcPts val="1600"/>
              </a:spcBef>
              <a:spcAft>
                <a:spcPts val="0"/>
              </a:spcAft>
              <a:buSzPts val="1300"/>
              <a:buChar char="○"/>
              <a:defRPr sz="1300"/>
            </a:lvl2pPr>
            <a:lvl3pPr indent="-311150" lvl="2" marL="1371600" rtl="0">
              <a:spcBef>
                <a:spcPts val="1600"/>
              </a:spcBef>
              <a:spcAft>
                <a:spcPts val="0"/>
              </a:spcAft>
              <a:buSzPts val="1300"/>
              <a:buChar char="■"/>
              <a:defRPr sz="1300"/>
            </a:lvl3pPr>
            <a:lvl4pPr indent="-311150" lvl="3" marL="1828800" rtl="0">
              <a:spcBef>
                <a:spcPts val="1600"/>
              </a:spcBef>
              <a:spcAft>
                <a:spcPts val="0"/>
              </a:spcAft>
              <a:buSzPts val="1300"/>
              <a:buChar char="●"/>
              <a:defRPr sz="1300"/>
            </a:lvl4pPr>
            <a:lvl5pPr indent="-311150" lvl="4" marL="2286000" rtl="0">
              <a:spcBef>
                <a:spcPts val="1600"/>
              </a:spcBef>
              <a:spcAft>
                <a:spcPts val="0"/>
              </a:spcAft>
              <a:buSzPts val="1300"/>
              <a:buChar char="○"/>
              <a:defRPr sz="1300"/>
            </a:lvl5pPr>
            <a:lvl6pPr indent="-311150" lvl="5" marL="2743200" rtl="0">
              <a:spcBef>
                <a:spcPts val="1600"/>
              </a:spcBef>
              <a:spcAft>
                <a:spcPts val="0"/>
              </a:spcAft>
              <a:buSzPts val="1300"/>
              <a:buChar char="■"/>
              <a:defRPr sz="1300"/>
            </a:lvl6pPr>
            <a:lvl7pPr indent="-311150" lvl="6" marL="3200400" rtl="0">
              <a:spcBef>
                <a:spcPts val="1600"/>
              </a:spcBef>
              <a:spcAft>
                <a:spcPts val="0"/>
              </a:spcAft>
              <a:buSzPts val="1300"/>
              <a:buChar char="●"/>
              <a:defRPr sz="1300"/>
            </a:lvl7pPr>
            <a:lvl8pPr indent="-311150" lvl="7" marL="3657600" rtl="0">
              <a:spcBef>
                <a:spcPts val="1600"/>
              </a:spcBef>
              <a:spcAft>
                <a:spcPts val="0"/>
              </a:spcAft>
              <a:buSzPts val="1300"/>
              <a:buChar char="○"/>
              <a:defRPr sz="1300"/>
            </a:lvl8pPr>
            <a:lvl9pPr indent="-311150" lvl="8" marL="4114800" rtl="0">
              <a:spcBef>
                <a:spcPts val="1600"/>
              </a:spcBef>
              <a:spcAft>
                <a:spcPts val="1600"/>
              </a:spcAft>
              <a:buSzPts val="1300"/>
              <a:buChar char="■"/>
              <a:defRPr sz="1300"/>
            </a:lvl9pPr>
          </a:lstStyle>
          <a:p/>
        </p:txBody>
      </p:sp>
      <p:sp>
        <p:nvSpPr>
          <p:cNvPr id="33" name="Google Shape;33;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311150" lvl="1" marL="914400" rtl="0">
              <a:spcBef>
                <a:spcPts val="1600"/>
              </a:spcBef>
              <a:spcAft>
                <a:spcPts val="0"/>
              </a:spcAft>
              <a:buSzPts val="1300"/>
              <a:buChar char="○"/>
              <a:defRPr sz="1300"/>
            </a:lvl2pPr>
            <a:lvl3pPr indent="-311150" lvl="2" marL="1371600" rtl="0">
              <a:spcBef>
                <a:spcPts val="1600"/>
              </a:spcBef>
              <a:spcAft>
                <a:spcPts val="0"/>
              </a:spcAft>
              <a:buSzPts val="1300"/>
              <a:buChar char="■"/>
              <a:defRPr sz="1300"/>
            </a:lvl3pPr>
            <a:lvl4pPr indent="-311150" lvl="3" marL="1828800" rtl="0">
              <a:spcBef>
                <a:spcPts val="1600"/>
              </a:spcBef>
              <a:spcAft>
                <a:spcPts val="0"/>
              </a:spcAft>
              <a:buSzPts val="1300"/>
              <a:buChar char="●"/>
              <a:defRPr sz="1300"/>
            </a:lvl4pPr>
            <a:lvl5pPr indent="-311150" lvl="4" marL="2286000" rtl="0">
              <a:spcBef>
                <a:spcPts val="1600"/>
              </a:spcBef>
              <a:spcAft>
                <a:spcPts val="0"/>
              </a:spcAft>
              <a:buSzPts val="1300"/>
              <a:buChar char="○"/>
              <a:defRPr sz="1300"/>
            </a:lvl5pPr>
            <a:lvl6pPr indent="-311150" lvl="5" marL="2743200" rtl="0">
              <a:spcBef>
                <a:spcPts val="1600"/>
              </a:spcBef>
              <a:spcAft>
                <a:spcPts val="0"/>
              </a:spcAft>
              <a:buSzPts val="1300"/>
              <a:buChar char="■"/>
              <a:defRPr sz="1300"/>
            </a:lvl6pPr>
            <a:lvl7pPr indent="-311150" lvl="6" marL="3200400" rtl="0">
              <a:spcBef>
                <a:spcPts val="1600"/>
              </a:spcBef>
              <a:spcAft>
                <a:spcPts val="0"/>
              </a:spcAft>
              <a:buSzPts val="1300"/>
              <a:buChar char="●"/>
              <a:defRPr sz="1300"/>
            </a:lvl7pPr>
            <a:lvl8pPr indent="-311150" lvl="7" marL="3657600" rtl="0">
              <a:spcBef>
                <a:spcPts val="1600"/>
              </a:spcBef>
              <a:spcAft>
                <a:spcPts val="0"/>
              </a:spcAft>
              <a:buSzPts val="1300"/>
              <a:buChar char="○"/>
              <a:defRPr sz="1300"/>
            </a:lvl8pPr>
            <a:lvl9pPr indent="-311150" lvl="8" marL="4114800" rtl="0">
              <a:spcBef>
                <a:spcPts val="1600"/>
              </a:spcBef>
              <a:spcAft>
                <a:spcPts val="1600"/>
              </a:spcAft>
              <a:buSzPts val="1300"/>
              <a:buChar char="■"/>
              <a:defRPr sz="1300"/>
            </a:lvl9pPr>
          </a:lstStyle>
          <a:p/>
        </p:txBody>
      </p:sp>
      <p:sp>
        <p:nvSpPr>
          <p:cNvPr id="34" name="Google Shape;34;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 name="Google Shape;35;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Song Myung"/>
              <a:buNone/>
              <a:defRPr sz="3000">
                <a:solidFill>
                  <a:schemeClr val="dk2"/>
                </a:solidFill>
                <a:latin typeface="Song Myung"/>
                <a:ea typeface="Song Myung"/>
                <a:cs typeface="Song Myung"/>
                <a:sym typeface="Song Myung"/>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cxnSp>
        <p:nvCxnSpPr>
          <p:cNvPr id="36" name="Google Shape;36;p5"/>
          <p:cNvCxnSpPr/>
          <p:nvPr/>
        </p:nvCxnSpPr>
        <p:spPr>
          <a:xfrm>
            <a:off x="1293500" y="1209725"/>
            <a:ext cx="468600" cy="0"/>
          </a:xfrm>
          <a:prstGeom prst="straightConnector1">
            <a:avLst/>
          </a:prstGeom>
          <a:noFill/>
          <a:ln cap="flat" cmpd="sng" w="76200">
            <a:solidFill>
              <a:srgbClr val="6BCAA6"/>
            </a:solidFill>
            <a:prstDash val="solid"/>
            <a:round/>
            <a:headEnd len="med" w="med" type="none"/>
            <a:tailEnd len="med" w="med" type="none"/>
          </a:ln>
        </p:spPr>
      </p:cxnSp>
      <p:cxnSp>
        <p:nvCxnSpPr>
          <p:cNvPr id="37" name="Google Shape;37;p5"/>
          <p:cNvCxnSpPr/>
          <p:nvPr/>
        </p:nvCxnSpPr>
        <p:spPr>
          <a:xfrm>
            <a:off x="824900" y="1209725"/>
            <a:ext cx="468600" cy="0"/>
          </a:xfrm>
          <a:prstGeom prst="straightConnector1">
            <a:avLst/>
          </a:prstGeom>
          <a:noFill/>
          <a:ln cap="flat" cmpd="sng" w="76200">
            <a:solidFill>
              <a:srgbClr val="178D7D"/>
            </a:solidFill>
            <a:prstDash val="solid"/>
            <a:round/>
            <a:headEnd len="med" w="med" type="none"/>
            <a:tailEnd len="med" w="med" type="none"/>
          </a:ln>
        </p:spPr>
      </p:cxnSp>
      <p:pic>
        <p:nvPicPr>
          <p:cNvPr id="38" name="Google Shape;38;p5"/>
          <p:cNvPicPr preferRelativeResize="0"/>
          <p:nvPr/>
        </p:nvPicPr>
        <p:blipFill>
          <a:blip r:embed="rId2">
            <a:alphaModFix/>
          </a:blip>
          <a:stretch>
            <a:fillRect/>
          </a:stretch>
        </p:blipFill>
        <p:spPr>
          <a:xfrm>
            <a:off x="7751644" y="4542525"/>
            <a:ext cx="1163756" cy="3723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9" name="Shape 39"/>
        <p:cNvGrpSpPr/>
        <p:nvPr/>
      </p:nvGrpSpPr>
      <p:grpSpPr>
        <a:xfrm>
          <a:off x="0" y="0"/>
          <a:ext cx="0" cy="0"/>
          <a:chOff x="0" y="0"/>
          <a:chExt cx="0" cy="0"/>
        </a:xfrm>
      </p:grpSpPr>
      <p:grpSp>
        <p:nvGrpSpPr>
          <p:cNvPr id="40" name="Google Shape;40;p6"/>
          <p:cNvGrpSpPr/>
          <p:nvPr/>
        </p:nvGrpSpPr>
        <p:grpSpPr>
          <a:xfrm>
            <a:off x="830392" y="4169130"/>
            <a:ext cx="745763" cy="45826"/>
            <a:chOff x="4580561" y="2589004"/>
            <a:chExt cx="1064464" cy="25200"/>
          </a:xfrm>
        </p:grpSpPr>
        <p:sp>
          <p:nvSpPr>
            <p:cNvPr id="41" name="Google Shape;41;p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 name="Google Shape;43;p6"/>
          <p:cNvPicPr preferRelativeResize="0"/>
          <p:nvPr/>
        </p:nvPicPr>
        <p:blipFill>
          <a:blip r:embed="rId3">
            <a:alphaModFix/>
          </a:blip>
          <a:stretch>
            <a:fillRect/>
          </a:stretch>
        </p:blipFill>
        <p:spPr>
          <a:xfrm>
            <a:off x="7089825" y="4265850"/>
            <a:ext cx="1680675" cy="537825"/>
          </a:xfrm>
          <a:prstGeom prst="rect">
            <a:avLst/>
          </a:prstGeom>
          <a:noFill/>
          <a:ln>
            <a:noFill/>
          </a:ln>
        </p:spPr>
      </p:pic>
      <p:sp>
        <p:nvSpPr>
          <p:cNvPr id="44" name="Google Shape;44;p6"/>
          <p:cNvSpPr txBox="1"/>
          <p:nvPr>
            <p:ph type="title"/>
          </p:nvPr>
        </p:nvSpPr>
        <p:spPr>
          <a:xfrm>
            <a:off x="729450" y="864300"/>
            <a:ext cx="7401900" cy="537900"/>
          </a:xfrm>
          <a:prstGeom prst="rect">
            <a:avLst/>
          </a:prstGeom>
        </p:spPr>
        <p:txBody>
          <a:bodyPr anchorCtr="0" anchor="t" bIns="91425" lIns="91425" spcFirstLastPara="1" rIns="91425" wrap="square" tIns="91425">
            <a:noAutofit/>
          </a:bodyPr>
          <a:lstStyle>
            <a:lvl1pPr lvl="0">
              <a:spcBef>
                <a:spcPts val="0"/>
              </a:spcBef>
              <a:spcAft>
                <a:spcPts val="0"/>
              </a:spcAft>
              <a:buNone/>
              <a:defRPr sz="3000">
                <a:solidFill>
                  <a:srgbClr val="FFFFFF"/>
                </a:solidFill>
                <a:latin typeface="Song Myung"/>
                <a:ea typeface="Song Myung"/>
                <a:cs typeface="Song Myung"/>
                <a:sym typeface="Song Myung"/>
              </a:defRPr>
            </a:lvl1pPr>
            <a:lvl2pPr lvl="1">
              <a:spcBef>
                <a:spcPts val="0"/>
              </a:spcBef>
              <a:spcAft>
                <a:spcPts val="0"/>
              </a:spcAft>
              <a:buNone/>
              <a:defRPr>
                <a:latin typeface="Lato"/>
                <a:ea typeface="Lato"/>
                <a:cs typeface="Lato"/>
                <a:sym typeface="Lato"/>
              </a:defRPr>
            </a:lvl2pPr>
            <a:lvl3pPr lvl="2">
              <a:spcBef>
                <a:spcPts val="0"/>
              </a:spcBef>
              <a:spcAft>
                <a:spcPts val="0"/>
              </a:spcAft>
              <a:buNone/>
              <a:defRPr>
                <a:latin typeface="Lato"/>
                <a:ea typeface="Lato"/>
                <a:cs typeface="Lato"/>
                <a:sym typeface="Lato"/>
              </a:defRPr>
            </a:lvl3pPr>
            <a:lvl4pPr lvl="3">
              <a:spcBef>
                <a:spcPts val="0"/>
              </a:spcBef>
              <a:spcAft>
                <a:spcPts val="0"/>
              </a:spcAft>
              <a:buNone/>
              <a:defRPr>
                <a:latin typeface="Lato"/>
                <a:ea typeface="Lato"/>
                <a:cs typeface="Lato"/>
                <a:sym typeface="Lato"/>
              </a:defRPr>
            </a:lvl4pPr>
            <a:lvl5pPr lvl="4">
              <a:spcBef>
                <a:spcPts val="0"/>
              </a:spcBef>
              <a:spcAft>
                <a:spcPts val="0"/>
              </a:spcAft>
              <a:buNone/>
              <a:defRPr>
                <a:latin typeface="Lato"/>
                <a:ea typeface="Lato"/>
                <a:cs typeface="Lato"/>
                <a:sym typeface="Lato"/>
              </a:defRPr>
            </a:lvl5pPr>
            <a:lvl6pPr lvl="5">
              <a:spcBef>
                <a:spcPts val="0"/>
              </a:spcBef>
              <a:spcAft>
                <a:spcPts val="0"/>
              </a:spcAft>
              <a:buNone/>
              <a:defRPr>
                <a:latin typeface="Lato"/>
                <a:ea typeface="Lato"/>
                <a:cs typeface="Lato"/>
                <a:sym typeface="Lato"/>
              </a:defRPr>
            </a:lvl6pPr>
            <a:lvl7pPr lvl="6">
              <a:spcBef>
                <a:spcPts val="0"/>
              </a:spcBef>
              <a:spcAft>
                <a:spcPts val="0"/>
              </a:spcAft>
              <a:buNone/>
              <a:defRPr>
                <a:latin typeface="Lato"/>
                <a:ea typeface="Lato"/>
                <a:cs typeface="Lato"/>
                <a:sym typeface="Lato"/>
              </a:defRPr>
            </a:lvl7pPr>
            <a:lvl8pPr lvl="7">
              <a:spcBef>
                <a:spcPts val="0"/>
              </a:spcBef>
              <a:spcAft>
                <a:spcPts val="0"/>
              </a:spcAft>
              <a:buNone/>
              <a:defRPr>
                <a:latin typeface="Lato"/>
                <a:ea typeface="Lato"/>
                <a:cs typeface="Lato"/>
                <a:sym typeface="Lato"/>
              </a:defRPr>
            </a:lvl8pPr>
            <a:lvl9pPr lvl="8">
              <a:spcBef>
                <a:spcPts val="0"/>
              </a:spcBef>
              <a:spcAft>
                <a:spcPts val="0"/>
              </a:spcAft>
              <a:buNone/>
              <a:defRPr>
                <a:latin typeface="Lato"/>
                <a:ea typeface="Lato"/>
                <a:cs typeface="Lato"/>
                <a:sym typeface="Lato"/>
              </a:defRPr>
            </a:lvl9pPr>
          </a:lstStyle>
          <a:p/>
        </p:txBody>
      </p:sp>
      <p:sp>
        <p:nvSpPr>
          <p:cNvPr id="45" name="Google Shape;45;p6"/>
          <p:cNvSpPr txBox="1"/>
          <p:nvPr>
            <p:ph idx="1" type="body"/>
          </p:nvPr>
        </p:nvSpPr>
        <p:spPr>
          <a:xfrm>
            <a:off x="830400" y="1474175"/>
            <a:ext cx="7301100" cy="2485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rgbClr val="FFFFFF"/>
              </a:buClr>
              <a:buSzPts val="1300"/>
              <a:buChar char="●"/>
              <a:defRPr>
                <a:solidFill>
                  <a:srgbClr val="FFFFFF"/>
                </a:solidFill>
              </a:defRPr>
            </a:lvl1pPr>
            <a:lvl2pPr indent="-311150" lvl="1" marL="914400" rtl="0">
              <a:spcBef>
                <a:spcPts val="1600"/>
              </a:spcBef>
              <a:spcAft>
                <a:spcPts val="0"/>
              </a:spcAft>
              <a:buClr>
                <a:srgbClr val="FFFFFF"/>
              </a:buClr>
              <a:buSzPts val="1300"/>
              <a:buChar char="○"/>
              <a:defRPr sz="1300">
                <a:solidFill>
                  <a:srgbClr val="FFFFFF"/>
                </a:solidFill>
              </a:defRPr>
            </a:lvl2pPr>
            <a:lvl3pPr indent="-311150" lvl="2" marL="1371600" rtl="0">
              <a:spcBef>
                <a:spcPts val="1600"/>
              </a:spcBef>
              <a:spcAft>
                <a:spcPts val="0"/>
              </a:spcAft>
              <a:buClr>
                <a:srgbClr val="FFFFFF"/>
              </a:buClr>
              <a:buSzPts val="1300"/>
              <a:buChar char="■"/>
              <a:defRPr sz="1300">
                <a:solidFill>
                  <a:srgbClr val="FFFFFF"/>
                </a:solidFill>
              </a:defRPr>
            </a:lvl3pPr>
            <a:lvl4pPr indent="-311150" lvl="3" marL="1828800" rtl="0">
              <a:spcBef>
                <a:spcPts val="1600"/>
              </a:spcBef>
              <a:spcAft>
                <a:spcPts val="0"/>
              </a:spcAft>
              <a:buClr>
                <a:srgbClr val="FFFFFF"/>
              </a:buClr>
              <a:buSzPts val="1300"/>
              <a:buChar char="●"/>
              <a:defRPr sz="1300">
                <a:solidFill>
                  <a:srgbClr val="FFFFFF"/>
                </a:solidFill>
              </a:defRPr>
            </a:lvl4pPr>
            <a:lvl5pPr indent="-311150" lvl="4" marL="2286000" rtl="0">
              <a:spcBef>
                <a:spcPts val="1600"/>
              </a:spcBef>
              <a:spcAft>
                <a:spcPts val="0"/>
              </a:spcAft>
              <a:buClr>
                <a:srgbClr val="FFFFFF"/>
              </a:buClr>
              <a:buSzPts val="1300"/>
              <a:buChar char="○"/>
              <a:defRPr sz="1300">
                <a:solidFill>
                  <a:srgbClr val="FFFFFF"/>
                </a:solidFill>
              </a:defRPr>
            </a:lvl5pPr>
            <a:lvl6pPr indent="-311150" lvl="5" marL="2743200" rtl="0">
              <a:spcBef>
                <a:spcPts val="1600"/>
              </a:spcBef>
              <a:spcAft>
                <a:spcPts val="0"/>
              </a:spcAft>
              <a:buClr>
                <a:srgbClr val="FFFFFF"/>
              </a:buClr>
              <a:buSzPts val="1300"/>
              <a:buChar char="■"/>
              <a:defRPr sz="1300">
                <a:solidFill>
                  <a:srgbClr val="FFFFFF"/>
                </a:solidFill>
              </a:defRPr>
            </a:lvl6pPr>
            <a:lvl7pPr indent="-311150" lvl="6" marL="3200400" rtl="0">
              <a:spcBef>
                <a:spcPts val="1600"/>
              </a:spcBef>
              <a:spcAft>
                <a:spcPts val="0"/>
              </a:spcAft>
              <a:buClr>
                <a:srgbClr val="FFFFFF"/>
              </a:buClr>
              <a:buSzPts val="1300"/>
              <a:buChar char="●"/>
              <a:defRPr sz="1300">
                <a:solidFill>
                  <a:srgbClr val="FFFFFF"/>
                </a:solidFill>
              </a:defRPr>
            </a:lvl7pPr>
            <a:lvl8pPr indent="-311150" lvl="7" marL="3657600" rtl="0">
              <a:spcBef>
                <a:spcPts val="1600"/>
              </a:spcBef>
              <a:spcAft>
                <a:spcPts val="0"/>
              </a:spcAft>
              <a:buClr>
                <a:srgbClr val="FFFFFF"/>
              </a:buClr>
              <a:buSzPts val="1300"/>
              <a:buChar char="○"/>
              <a:defRPr sz="1300">
                <a:solidFill>
                  <a:srgbClr val="FFFFFF"/>
                </a:solidFill>
              </a:defRPr>
            </a:lvl8pPr>
            <a:lvl9pPr indent="-311150" lvl="8" marL="4114800" rtl="0">
              <a:spcBef>
                <a:spcPts val="1600"/>
              </a:spcBef>
              <a:spcAft>
                <a:spcPts val="1600"/>
              </a:spcAft>
              <a:buClr>
                <a:srgbClr val="FFFFFF"/>
              </a:buClr>
              <a:buSzPts val="1300"/>
              <a:buChar char="■"/>
              <a:defRPr sz="1300">
                <a:solidFill>
                  <a:srgbClr val="FFFFFF"/>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7"/>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212931"/>
              </a:buClr>
              <a:buSzPts val="2600"/>
              <a:buFont typeface="Song Myung"/>
              <a:buNone/>
              <a:defRPr sz="2600">
                <a:solidFill>
                  <a:srgbClr val="212931"/>
                </a:solidFill>
                <a:latin typeface="Song Myung"/>
                <a:ea typeface="Song Myung"/>
                <a:cs typeface="Song Myung"/>
                <a:sym typeface="Song Myung"/>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49" name="Google Shape;49;p7"/>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0" name="Google Shape;50;p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311150" lvl="1" marL="914400" rtl="0">
              <a:spcBef>
                <a:spcPts val="1600"/>
              </a:spcBef>
              <a:spcAft>
                <a:spcPts val="0"/>
              </a:spcAft>
              <a:buSzPts val="1300"/>
              <a:buChar char="○"/>
              <a:defRPr sz="1300"/>
            </a:lvl2pPr>
            <a:lvl3pPr indent="-311150" lvl="2" marL="1371600" rtl="0">
              <a:spcBef>
                <a:spcPts val="1600"/>
              </a:spcBef>
              <a:spcAft>
                <a:spcPts val="0"/>
              </a:spcAft>
              <a:buSzPts val="1300"/>
              <a:buChar char="■"/>
              <a:defRPr sz="1300"/>
            </a:lvl3pPr>
            <a:lvl4pPr indent="-311150" lvl="3" marL="1828800" rtl="0">
              <a:spcBef>
                <a:spcPts val="1600"/>
              </a:spcBef>
              <a:spcAft>
                <a:spcPts val="0"/>
              </a:spcAft>
              <a:buSzPts val="1300"/>
              <a:buChar char="●"/>
              <a:defRPr sz="1300"/>
            </a:lvl4pPr>
            <a:lvl5pPr indent="-311150" lvl="4" marL="2286000" rtl="0">
              <a:spcBef>
                <a:spcPts val="1600"/>
              </a:spcBef>
              <a:spcAft>
                <a:spcPts val="0"/>
              </a:spcAft>
              <a:buSzPts val="1300"/>
              <a:buChar char="○"/>
              <a:defRPr sz="1300"/>
            </a:lvl5pPr>
            <a:lvl6pPr indent="-311150" lvl="5" marL="2743200" rtl="0">
              <a:spcBef>
                <a:spcPts val="1600"/>
              </a:spcBef>
              <a:spcAft>
                <a:spcPts val="0"/>
              </a:spcAft>
              <a:buSzPts val="1300"/>
              <a:buChar char="■"/>
              <a:defRPr sz="1300"/>
            </a:lvl6pPr>
            <a:lvl7pPr indent="-311150" lvl="6" marL="3200400" rtl="0">
              <a:spcBef>
                <a:spcPts val="1600"/>
              </a:spcBef>
              <a:spcAft>
                <a:spcPts val="0"/>
              </a:spcAft>
              <a:buSzPts val="1300"/>
              <a:buChar char="●"/>
              <a:defRPr sz="1300"/>
            </a:lvl7pPr>
            <a:lvl8pPr indent="-311150" lvl="7" marL="3657600" rtl="0">
              <a:spcBef>
                <a:spcPts val="1600"/>
              </a:spcBef>
              <a:spcAft>
                <a:spcPts val="0"/>
              </a:spcAft>
              <a:buSzPts val="1300"/>
              <a:buChar char="○"/>
              <a:defRPr sz="1300"/>
            </a:lvl8pPr>
            <a:lvl9pPr indent="-311150" lvl="8" marL="4114800" rtl="0">
              <a:spcBef>
                <a:spcPts val="1600"/>
              </a:spcBef>
              <a:spcAft>
                <a:spcPts val="1600"/>
              </a:spcAft>
              <a:buSzPts val="1300"/>
              <a:buChar char="■"/>
              <a:defRPr sz="1300"/>
            </a:lvl9pPr>
          </a:lstStyle>
          <a:p/>
        </p:txBody>
      </p:sp>
      <p:cxnSp>
        <p:nvCxnSpPr>
          <p:cNvPr id="51" name="Google Shape;51;p7"/>
          <p:cNvCxnSpPr/>
          <p:nvPr/>
        </p:nvCxnSpPr>
        <p:spPr>
          <a:xfrm>
            <a:off x="1296971" y="1209732"/>
            <a:ext cx="468600" cy="0"/>
          </a:xfrm>
          <a:prstGeom prst="straightConnector1">
            <a:avLst/>
          </a:prstGeom>
          <a:noFill/>
          <a:ln cap="flat" cmpd="sng" w="76200">
            <a:solidFill>
              <a:srgbClr val="6BCAA6"/>
            </a:solidFill>
            <a:prstDash val="solid"/>
            <a:round/>
            <a:headEnd len="med" w="med" type="none"/>
            <a:tailEnd len="med" w="med" type="none"/>
          </a:ln>
        </p:spPr>
      </p:cxnSp>
      <p:cxnSp>
        <p:nvCxnSpPr>
          <p:cNvPr id="52" name="Google Shape;52;p7"/>
          <p:cNvCxnSpPr/>
          <p:nvPr/>
        </p:nvCxnSpPr>
        <p:spPr>
          <a:xfrm>
            <a:off x="828371" y="1209732"/>
            <a:ext cx="468600" cy="0"/>
          </a:xfrm>
          <a:prstGeom prst="straightConnector1">
            <a:avLst/>
          </a:prstGeom>
          <a:noFill/>
          <a:ln cap="flat" cmpd="sng" w="76200">
            <a:solidFill>
              <a:srgbClr val="178D7D"/>
            </a:solidFill>
            <a:prstDash val="solid"/>
            <a:round/>
            <a:headEnd len="med" w="med" type="none"/>
            <a:tailEnd len="med" w="med" type="none"/>
          </a:ln>
        </p:spPr>
      </p:cxnSp>
      <p:pic>
        <p:nvPicPr>
          <p:cNvPr id="53" name="Google Shape;53;p7"/>
          <p:cNvPicPr preferRelativeResize="0"/>
          <p:nvPr/>
        </p:nvPicPr>
        <p:blipFill>
          <a:blip r:embed="rId2">
            <a:alphaModFix/>
          </a:blip>
          <a:stretch>
            <a:fillRect/>
          </a:stretch>
        </p:blipFill>
        <p:spPr>
          <a:xfrm>
            <a:off x="228594" y="4542525"/>
            <a:ext cx="1163756" cy="3723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grpSp>
        <p:nvGrpSpPr>
          <p:cNvPr id="55" name="Google Shape;55;p8"/>
          <p:cNvGrpSpPr/>
          <p:nvPr/>
        </p:nvGrpSpPr>
        <p:grpSpPr>
          <a:xfrm>
            <a:off x="830392" y="4169130"/>
            <a:ext cx="745763" cy="45826"/>
            <a:chOff x="4580561" y="2589004"/>
            <a:chExt cx="1064464" cy="25200"/>
          </a:xfrm>
        </p:grpSpPr>
        <p:sp>
          <p:nvSpPr>
            <p:cNvPr id="56" name="Google Shape;56;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 name="Google Shape;58;p8"/>
          <p:cNvPicPr preferRelativeResize="0"/>
          <p:nvPr/>
        </p:nvPicPr>
        <p:blipFill>
          <a:blip r:embed="rId2">
            <a:alphaModFix/>
          </a:blip>
          <a:stretch>
            <a:fillRect/>
          </a:stretch>
        </p:blipFill>
        <p:spPr>
          <a:xfrm>
            <a:off x="7089825" y="4265850"/>
            <a:ext cx="1680675" cy="537825"/>
          </a:xfrm>
          <a:prstGeom prst="rect">
            <a:avLst/>
          </a:prstGeom>
          <a:noFill/>
          <a:ln>
            <a:noFill/>
          </a:ln>
        </p:spPr>
      </p:pic>
      <p:sp>
        <p:nvSpPr>
          <p:cNvPr id="59" name="Google Shape;59;p8"/>
          <p:cNvSpPr txBox="1"/>
          <p:nvPr>
            <p:ph type="title"/>
          </p:nvPr>
        </p:nvSpPr>
        <p:spPr>
          <a:xfrm>
            <a:off x="742360" y="740125"/>
            <a:ext cx="7986900" cy="698700"/>
          </a:xfrm>
          <a:prstGeom prst="rect">
            <a:avLst/>
          </a:prstGeom>
        </p:spPr>
        <p:txBody>
          <a:bodyPr anchorCtr="0" anchor="t" bIns="91425" lIns="91425" spcFirstLastPara="1" rIns="91425" wrap="square" tIns="91425">
            <a:noAutofit/>
          </a:bodyPr>
          <a:lstStyle>
            <a:lvl1pPr lvl="0">
              <a:spcBef>
                <a:spcPts val="0"/>
              </a:spcBef>
              <a:spcAft>
                <a:spcPts val="0"/>
              </a:spcAft>
              <a:buNone/>
              <a:defRPr sz="3000">
                <a:solidFill>
                  <a:srgbClr val="FFFFFF"/>
                </a:solidFill>
                <a:latin typeface="Song Myung"/>
                <a:ea typeface="Song Myung"/>
                <a:cs typeface="Song Myung"/>
                <a:sym typeface="Song Myung"/>
              </a:defRPr>
            </a:lvl1pPr>
            <a:lvl2pPr lvl="1">
              <a:spcBef>
                <a:spcPts val="0"/>
              </a:spcBef>
              <a:spcAft>
                <a:spcPts val="0"/>
              </a:spcAft>
              <a:buNone/>
              <a:defRPr>
                <a:latin typeface="Lato"/>
                <a:ea typeface="Lato"/>
                <a:cs typeface="Lato"/>
                <a:sym typeface="Lato"/>
              </a:defRPr>
            </a:lvl2pPr>
            <a:lvl3pPr lvl="2">
              <a:spcBef>
                <a:spcPts val="0"/>
              </a:spcBef>
              <a:spcAft>
                <a:spcPts val="0"/>
              </a:spcAft>
              <a:buNone/>
              <a:defRPr>
                <a:latin typeface="Lato"/>
                <a:ea typeface="Lato"/>
                <a:cs typeface="Lato"/>
                <a:sym typeface="Lato"/>
              </a:defRPr>
            </a:lvl3pPr>
            <a:lvl4pPr lvl="3">
              <a:spcBef>
                <a:spcPts val="0"/>
              </a:spcBef>
              <a:spcAft>
                <a:spcPts val="0"/>
              </a:spcAft>
              <a:buNone/>
              <a:defRPr>
                <a:latin typeface="Lato"/>
                <a:ea typeface="Lato"/>
                <a:cs typeface="Lato"/>
                <a:sym typeface="Lato"/>
              </a:defRPr>
            </a:lvl4pPr>
            <a:lvl5pPr lvl="4">
              <a:spcBef>
                <a:spcPts val="0"/>
              </a:spcBef>
              <a:spcAft>
                <a:spcPts val="0"/>
              </a:spcAft>
              <a:buNone/>
              <a:defRPr>
                <a:latin typeface="Lato"/>
                <a:ea typeface="Lato"/>
                <a:cs typeface="Lato"/>
                <a:sym typeface="Lato"/>
              </a:defRPr>
            </a:lvl5pPr>
            <a:lvl6pPr lvl="5">
              <a:spcBef>
                <a:spcPts val="0"/>
              </a:spcBef>
              <a:spcAft>
                <a:spcPts val="0"/>
              </a:spcAft>
              <a:buNone/>
              <a:defRPr>
                <a:latin typeface="Lato"/>
                <a:ea typeface="Lato"/>
                <a:cs typeface="Lato"/>
                <a:sym typeface="Lato"/>
              </a:defRPr>
            </a:lvl6pPr>
            <a:lvl7pPr lvl="6">
              <a:spcBef>
                <a:spcPts val="0"/>
              </a:spcBef>
              <a:spcAft>
                <a:spcPts val="0"/>
              </a:spcAft>
              <a:buNone/>
              <a:defRPr>
                <a:latin typeface="Lato"/>
                <a:ea typeface="Lato"/>
                <a:cs typeface="Lato"/>
                <a:sym typeface="Lato"/>
              </a:defRPr>
            </a:lvl7pPr>
            <a:lvl8pPr lvl="7">
              <a:spcBef>
                <a:spcPts val="0"/>
              </a:spcBef>
              <a:spcAft>
                <a:spcPts val="0"/>
              </a:spcAft>
              <a:buNone/>
              <a:defRPr>
                <a:latin typeface="Lato"/>
                <a:ea typeface="Lato"/>
                <a:cs typeface="Lato"/>
                <a:sym typeface="Lato"/>
              </a:defRPr>
            </a:lvl8pPr>
            <a:lvl9pPr lvl="8">
              <a:spcBef>
                <a:spcPts val="0"/>
              </a:spcBef>
              <a:spcAft>
                <a:spcPts val="0"/>
              </a:spcAft>
              <a:buNone/>
              <a:defRPr>
                <a:latin typeface="Lato"/>
                <a:ea typeface="Lato"/>
                <a:cs typeface="Lato"/>
                <a:sym typeface="Lato"/>
              </a:defRPr>
            </a:lvl9pPr>
          </a:lstStyle>
          <a:p/>
        </p:txBody>
      </p:sp>
      <p:sp>
        <p:nvSpPr>
          <p:cNvPr id="60" name="Google Shape;60;p8"/>
          <p:cNvSpPr txBox="1"/>
          <p:nvPr>
            <p:ph idx="1" type="body"/>
          </p:nvPr>
        </p:nvSpPr>
        <p:spPr>
          <a:xfrm>
            <a:off x="830400" y="1474175"/>
            <a:ext cx="7301100" cy="2485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rgbClr val="FFFFFF"/>
              </a:buClr>
              <a:buSzPts val="1300"/>
              <a:buChar char="●"/>
              <a:defRPr>
                <a:solidFill>
                  <a:srgbClr val="FFFFFF"/>
                </a:solidFill>
              </a:defRPr>
            </a:lvl1pPr>
            <a:lvl2pPr indent="-311150" lvl="1" marL="914400" rtl="0">
              <a:spcBef>
                <a:spcPts val="1600"/>
              </a:spcBef>
              <a:spcAft>
                <a:spcPts val="0"/>
              </a:spcAft>
              <a:buClr>
                <a:srgbClr val="FFFFFF"/>
              </a:buClr>
              <a:buSzPts val="1300"/>
              <a:buChar char="○"/>
              <a:defRPr sz="1300">
                <a:solidFill>
                  <a:srgbClr val="FFFFFF"/>
                </a:solidFill>
              </a:defRPr>
            </a:lvl2pPr>
            <a:lvl3pPr indent="-311150" lvl="2" marL="1371600" rtl="0">
              <a:spcBef>
                <a:spcPts val="1600"/>
              </a:spcBef>
              <a:spcAft>
                <a:spcPts val="0"/>
              </a:spcAft>
              <a:buClr>
                <a:srgbClr val="FFFFFF"/>
              </a:buClr>
              <a:buSzPts val="1300"/>
              <a:buChar char="■"/>
              <a:defRPr sz="1300">
                <a:solidFill>
                  <a:srgbClr val="FFFFFF"/>
                </a:solidFill>
              </a:defRPr>
            </a:lvl3pPr>
            <a:lvl4pPr indent="-311150" lvl="3" marL="1828800" rtl="0">
              <a:spcBef>
                <a:spcPts val="1600"/>
              </a:spcBef>
              <a:spcAft>
                <a:spcPts val="0"/>
              </a:spcAft>
              <a:buClr>
                <a:srgbClr val="FFFFFF"/>
              </a:buClr>
              <a:buSzPts val="1300"/>
              <a:buChar char="●"/>
              <a:defRPr sz="1300">
                <a:solidFill>
                  <a:srgbClr val="FFFFFF"/>
                </a:solidFill>
              </a:defRPr>
            </a:lvl4pPr>
            <a:lvl5pPr indent="-311150" lvl="4" marL="2286000" rtl="0">
              <a:spcBef>
                <a:spcPts val="1600"/>
              </a:spcBef>
              <a:spcAft>
                <a:spcPts val="0"/>
              </a:spcAft>
              <a:buClr>
                <a:srgbClr val="FFFFFF"/>
              </a:buClr>
              <a:buSzPts val="1300"/>
              <a:buChar char="○"/>
              <a:defRPr sz="1300">
                <a:solidFill>
                  <a:srgbClr val="FFFFFF"/>
                </a:solidFill>
              </a:defRPr>
            </a:lvl5pPr>
            <a:lvl6pPr indent="-311150" lvl="5" marL="2743200" rtl="0">
              <a:spcBef>
                <a:spcPts val="1600"/>
              </a:spcBef>
              <a:spcAft>
                <a:spcPts val="0"/>
              </a:spcAft>
              <a:buClr>
                <a:srgbClr val="FFFFFF"/>
              </a:buClr>
              <a:buSzPts val="1300"/>
              <a:buChar char="■"/>
              <a:defRPr sz="1300">
                <a:solidFill>
                  <a:srgbClr val="FFFFFF"/>
                </a:solidFill>
              </a:defRPr>
            </a:lvl6pPr>
            <a:lvl7pPr indent="-311150" lvl="6" marL="3200400" rtl="0">
              <a:spcBef>
                <a:spcPts val="1600"/>
              </a:spcBef>
              <a:spcAft>
                <a:spcPts val="0"/>
              </a:spcAft>
              <a:buClr>
                <a:srgbClr val="FFFFFF"/>
              </a:buClr>
              <a:buSzPts val="1300"/>
              <a:buChar char="●"/>
              <a:defRPr sz="1300">
                <a:solidFill>
                  <a:srgbClr val="FFFFFF"/>
                </a:solidFill>
              </a:defRPr>
            </a:lvl7pPr>
            <a:lvl8pPr indent="-311150" lvl="7" marL="3657600" rtl="0">
              <a:spcBef>
                <a:spcPts val="1600"/>
              </a:spcBef>
              <a:spcAft>
                <a:spcPts val="0"/>
              </a:spcAft>
              <a:buClr>
                <a:srgbClr val="FFFFFF"/>
              </a:buClr>
              <a:buSzPts val="1300"/>
              <a:buChar char="○"/>
              <a:defRPr sz="1300">
                <a:solidFill>
                  <a:srgbClr val="FFFFFF"/>
                </a:solidFill>
              </a:defRPr>
            </a:lvl8pPr>
            <a:lvl9pPr indent="-311150" lvl="8" marL="4114800" rtl="0">
              <a:spcBef>
                <a:spcPts val="1600"/>
              </a:spcBef>
              <a:spcAft>
                <a:spcPts val="1600"/>
              </a:spcAft>
              <a:buClr>
                <a:srgbClr val="FFFFFF"/>
              </a:buClr>
              <a:buSzPts val="1300"/>
              <a:buChar char="■"/>
              <a:defRPr sz="13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tall">
  <p:cSld name="TITLE_AND_TWO_COLUMNS_1">
    <p:spTree>
      <p:nvGrpSpPr>
        <p:cNvPr id="63" name="Shape 63"/>
        <p:cNvGrpSpPr/>
        <p:nvPr/>
      </p:nvGrpSpPr>
      <p:grpSpPr>
        <a:xfrm>
          <a:off x="0" y="0"/>
          <a:ext cx="0" cy="0"/>
          <a:chOff x="0" y="0"/>
          <a:chExt cx="0" cy="0"/>
        </a:xfrm>
      </p:grpSpPr>
      <p:sp>
        <p:nvSpPr>
          <p:cNvPr id="64" name="Google Shape;6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10"/>
          <p:cNvSpPr/>
          <p:nvPr/>
        </p:nvSpPr>
        <p:spPr>
          <a:xfrm>
            <a:off x="75" y="0"/>
            <a:ext cx="621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 name="Google Shape;66;p10"/>
          <p:cNvCxnSpPr/>
          <p:nvPr/>
        </p:nvCxnSpPr>
        <p:spPr>
          <a:xfrm rot="5400000">
            <a:off x="343024" y="969800"/>
            <a:ext cx="468600" cy="0"/>
          </a:xfrm>
          <a:prstGeom prst="straightConnector1">
            <a:avLst/>
          </a:prstGeom>
          <a:noFill/>
          <a:ln cap="flat" cmpd="sng" w="76200">
            <a:solidFill>
              <a:srgbClr val="6AA4C8"/>
            </a:solidFill>
            <a:prstDash val="solid"/>
            <a:round/>
            <a:headEnd len="med" w="med" type="none"/>
            <a:tailEnd len="med" w="med" type="none"/>
          </a:ln>
        </p:spPr>
      </p:cxnSp>
      <p:cxnSp>
        <p:nvCxnSpPr>
          <p:cNvPr id="67" name="Google Shape;67;p10"/>
          <p:cNvCxnSpPr/>
          <p:nvPr/>
        </p:nvCxnSpPr>
        <p:spPr>
          <a:xfrm rot="5400000">
            <a:off x="343024" y="501200"/>
            <a:ext cx="468600" cy="0"/>
          </a:xfrm>
          <a:prstGeom prst="straightConnector1">
            <a:avLst/>
          </a:prstGeom>
          <a:noFill/>
          <a:ln cap="flat" cmpd="sng" w="76200">
            <a:solidFill>
              <a:srgbClr val="1D6C9E"/>
            </a:solidFill>
            <a:prstDash val="solid"/>
            <a:round/>
            <a:headEnd len="med" w="med" type="none"/>
            <a:tailEnd len="med" w="med" type="none"/>
          </a:ln>
        </p:spPr>
      </p:cxnSp>
      <p:sp>
        <p:nvSpPr>
          <p:cNvPr id="68" name="Google Shape;68;p10"/>
          <p:cNvSpPr txBox="1"/>
          <p:nvPr>
            <p:ph type="title"/>
          </p:nvPr>
        </p:nvSpPr>
        <p:spPr>
          <a:xfrm>
            <a:off x="729450" y="128016"/>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1pPr>
            <a:lvl2pPr lvl="1"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2pPr>
            <a:lvl3pPr lvl="2"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3pPr>
            <a:lvl4pPr lvl="3"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4pPr>
            <a:lvl5pPr lvl="4"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5pPr>
            <a:lvl6pPr lvl="5"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6pPr>
            <a:lvl7pPr lvl="6"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7pPr>
            <a:lvl8pPr lvl="7"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8pPr>
            <a:lvl9pPr lvl="8" rtl="0">
              <a:spcBef>
                <a:spcPts val="0"/>
              </a:spcBef>
              <a:spcAft>
                <a:spcPts val="0"/>
              </a:spcAft>
              <a:buClr>
                <a:schemeClr val="dk2"/>
              </a:buClr>
              <a:buSzPts val="3600"/>
              <a:buFont typeface="Song Myung"/>
              <a:buNone/>
              <a:defRPr b="0" sz="3600">
                <a:solidFill>
                  <a:schemeClr val="dk2"/>
                </a:solidFill>
                <a:latin typeface="Song Myung"/>
                <a:ea typeface="Song Myung"/>
                <a:cs typeface="Song Myung"/>
                <a:sym typeface="Song Myung"/>
              </a:defRPr>
            </a:lvl9pPr>
          </a:lstStyle>
          <a:p/>
        </p:txBody>
      </p:sp>
      <p:sp>
        <p:nvSpPr>
          <p:cNvPr id="69" name="Google Shape;69;p10"/>
          <p:cNvSpPr txBox="1"/>
          <p:nvPr>
            <p:ph idx="1" type="body"/>
          </p:nvPr>
        </p:nvSpPr>
        <p:spPr>
          <a:xfrm>
            <a:off x="997100" y="735500"/>
            <a:ext cx="7421100" cy="4105800"/>
          </a:xfrm>
          <a:prstGeom prst="rect">
            <a:avLst/>
          </a:prstGeom>
        </p:spPr>
        <p:txBody>
          <a:bodyPr anchorCtr="0" anchor="t" bIns="91425" lIns="91425" spcFirstLastPara="1" rIns="91425" wrap="square" tIns="91425">
            <a:noAutofit/>
          </a:bodyPr>
          <a:lstStyle>
            <a:lvl1pPr indent="-381000" lvl="0" marL="457200" rtl="0">
              <a:lnSpc>
                <a:spcPct val="114000"/>
              </a:lnSpc>
              <a:spcBef>
                <a:spcPts val="1400"/>
              </a:spcBef>
              <a:spcAft>
                <a:spcPts val="0"/>
              </a:spcAft>
              <a:buSzPts val="2400"/>
              <a:buChar char="●"/>
              <a:defRPr sz="2400"/>
            </a:lvl1pPr>
            <a:lvl2pPr indent="-342900" lvl="1" marL="914400" rtl="0">
              <a:lnSpc>
                <a:spcPct val="114000"/>
              </a:lnSpc>
              <a:spcBef>
                <a:spcPts val="1200"/>
              </a:spcBef>
              <a:spcAft>
                <a:spcPts val="0"/>
              </a:spcAft>
              <a:buSzPts val="1800"/>
              <a:buChar char="○"/>
              <a:defRPr sz="1800"/>
            </a:lvl2pPr>
            <a:lvl3pPr indent="-298450" lvl="2" marL="1371600" rtl="0">
              <a:spcBef>
                <a:spcPts val="12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pic>
        <p:nvPicPr>
          <p:cNvPr id="70" name="Google Shape;70;p10"/>
          <p:cNvPicPr preferRelativeResize="0"/>
          <p:nvPr/>
        </p:nvPicPr>
        <p:blipFill>
          <a:blip r:embed="rId2">
            <a:alphaModFix/>
          </a:blip>
          <a:stretch>
            <a:fillRect/>
          </a:stretch>
        </p:blipFill>
        <p:spPr>
          <a:xfrm>
            <a:off x="7751644" y="4542525"/>
            <a:ext cx="1163756" cy="3723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Song Myung"/>
              <a:buNone/>
              <a:defRPr b="1" sz="2800">
                <a:latin typeface="Song Myung"/>
                <a:ea typeface="Song Myung"/>
                <a:cs typeface="Song Myung"/>
                <a:sym typeface="Song Myung"/>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Helvetica Neue"/>
              <a:buChar char="●"/>
              <a:defRPr sz="1300">
                <a:solidFill>
                  <a:schemeClr val="accent1"/>
                </a:solidFill>
                <a:latin typeface="Helvetica Neue"/>
                <a:ea typeface="Helvetica Neue"/>
                <a:cs typeface="Helvetica Neue"/>
                <a:sym typeface="Helvetica Neue"/>
              </a:defRPr>
            </a:lvl1pPr>
            <a:lvl2pPr indent="-298450" lvl="1" marL="9144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2pPr>
            <a:lvl3pPr indent="-298450" lvl="2" marL="13716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3pPr>
            <a:lvl4pPr indent="-298450" lvl="3" marL="18288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4pPr>
            <a:lvl5pPr indent="-298450" lvl="4" marL="22860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5pPr>
            <a:lvl6pPr indent="-298450" lvl="5" marL="27432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6pPr>
            <a:lvl7pPr indent="-298450" lvl="6" marL="32004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7pPr>
            <a:lvl8pPr indent="-298450" lvl="7" marL="3657600" rtl="0">
              <a:lnSpc>
                <a:spcPct val="115000"/>
              </a:lnSpc>
              <a:spcBef>
                <a:spcPts val="1600"/>
              </a:spcBef>
              <a:spcAft>
                <a:spcPts val="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8pPr>
            <a:lvl9pPr indent="-298450" lvl="8" marL="4114800" rtl="0">
              <a:lnSpc>
                <a:spcPct val="115000"/>
              </a:lnSpc>
              <a:spcBef>
                <a:spcPts val="1600"/>
              </a:spcBef>
              <a:spcAft>
                <a:spcPts val="1600"/>
              </a:spcAft>
              <a:buClr>
                <a:schemeClr val="accent1"/>
              </a:buClr>
              <a:buSzPts val="1100"/>
              <a:buFont typeface="Helvetica Neue"/>
              <a:buChar char="■"/>
              <a:defRPr sz="1100">
                <a:solidFill>
                  <a:schemeClr val="accent1"/>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amazon.com/Effective-Unit-Testing-guide-developers/dp/1935182579/" TargetMode="External"/><Relationship Id="rId4" Type="http://schemas.openxmlformats.org/officeDocument/2006/relationships/hyperlink" Target="https://www.amazon.com/Test-Driven-Acceptance-Java-Developers/dp/1932394850/" TargetMode="External"/><Relationship Id="rId5" Type="http://schemas.openxmlformats.org/officeDocument/2006/relationships/hyperlink" Target="https://www.amazon.com/Test-Driven-Acceptance-Java-Developers/dp/1932394850/" TargetMode="External"/><Relationship Id="rId6"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en.wikipedia.org/wiki/Functional_programming" TargetMode="Externa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en.wikipedia.org/wiki/Sunk_cost" TargetMode="External"/><Relationship Id="rId4" Type="http://schemas.openxmlformats.org/officeDocument/2006/relationships/hyperlink" Target="https://builtin.com/software-engineering-perspectives/delete-old-dead-code-braintree" TargetMode="External"/><Relationship Id="rId5" Type="http://schemas.openxmlformats.org/officeDocument/2006/relationships/hyperlink" Target="https://stackoverflow.com/questions/15699995/could-someone-explain-the-pros-of-deleting-or-keeping-unused-code" TargetMode="External"/><Relationship Id="rId6"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dev.to/ruffle1986/how-to-fomo-3bke" TargetMode="Externa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indeed.com/career-advice/career-development/how-to-write-a-problem-statemen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inc.com/jayson-demers/the-7-golden-rules-of-how-to-give-criticism-without-sounding-like-a-jerk.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easyagile.com/blog/agile-estimation-techniques/" TargetMode="External"/><Relationship Id="rId4" Type="http://schemas.openxmlformats.org/officeDocument/2006/relationships/hyperlink" Target="http://www.extremeprogramming.org/" TargetMode="External"/><Relationship Id="rId5" Type="http://schemas.openxmlformats.org/officeDocument/2006/relationships/hyperlink" Target="http://www.extremeprogramming.org/" TargetMode="External"/><Relationship Id="rId6" Type="http://schemas.openxmlformats.org/officeDocument/2006/relationships/hyperlink" Target="https://zimtik.com/en/posts/how-to-handle-difficult-client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ted.com/talks/matt_walker_sleep_is_your_superpower?language=e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Five_whys" TargetMode="External"/><Relationship Id="rId4" Type="http://schemas.openxmlformats.org/officeDocument/2006/relationships/hyperlink" Target="https://www.amazon.com/Super-Thinking-audiobook/dp/B07RP1RK8S" TargetMode="External"/><Relationship Id="rId5" Type="http://schemas.openxmlformats.org/officeDocument/2006/relationships/hyperlink" Target="https://www.amazon.com/Thinking-Fast-Slow-Daniel-Kahneman/dp/0374533555/" TargetMode="External"/><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lsc.cornell.edu/how-to-study/taking-notes/cornell-note-taking-system/" TargetMode="External"/><Relationship Id="rId4" Type="http://schemas.openxmlformats.org/officeDocument/2006/relationships/hyperlink" Target="https://medium.goodnotes.com/study-with-ease-the-best-way-to-take-notes-2749a3e8297b" TargetMode="External"/><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en.wikipedia.org/wiki/User_story" TargetMode="External"/><Relationship Id="rId4" Type="http://schemas.openxmlformats.org/officeDocument/2006/relationships/hyperlink" Target="https://www.mountaingoatsoftware.com/agile/user-stories" TargetMode="External"/><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mindtools.com/pages/article/personal-learning-plan.htm"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medium.com/@kentbeck_7670/background-work-dce930c0675a"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levelup.gitconnected.com/a-great-local-development-environment-is-not-a-nice-to-have-but-a-must-have-ed678ba4c8ed" TargetMode="Externa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sentinelone.com/blog/the-10-commandments-of-logging/"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1"/>
          <p:cNvSpPr txBox="1"/>
          <p:nvPr>
            <p:ph type="ctrTitle"/>
          </p:nvPr>
        </p:nvSpPr>
        <p:spPr>
          <a:xfrm>
            <a:off x="729450" y="1322450"/>
            <a:ext cx="7736700" cy="192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I wish I had known before I started my first development job :)</a:t>
            </a:r>
            <a:endParaRPr>
              <a:solidFill>
                <a:srgbClr val="FFFFFF"/>
              </a:solidFill>
            </a:endParaRPr>
          </a:p>
        </p:txBody>
      </p:sp>
      <p:sp>
        <p:nvSpPr>
          <p:cNvPr id="76" name="Google Shape;76;p11"/>
          <p:cNvSpPr txBox="1"/>
          <p:nvPr>
            <p:ph idx="1" type="subTitle"/>
          </p:nvPr>
        </p:nvSpPr>
        <p:spPr>
          <a:xfrm>
            <a:off x="727952" y="3437475"/>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Helvetica Neue"/>
                <a:ea typeface="Helvetica Neue"/>
                <a:cs typeface="Helvetica Neue"/>
                <a:sym typeface="Helvetica Neue"/>
              </a:rPr>
              <a:t>B</a:t>
            </a:r>
            <a:r>
              <a:rPr lang="en">
                <a:solidFill>
                  <a:srgbClr val="FFFFFF"/>
                </a:solidFill>
                <a:latin typeface="Helvetica Neue"/>
                <a:ea typeface="Helvetica Neue"/>
                <a:cs typeface="Helvetica Neue"/>
                <a:sym typeface="Helvetica Neue"/>
              </a:rPr>
              <a:t>y </a:t>
            </a:r>
            <a:r>
              <a:rPr lang="en"/>
              <a:t>Sujan Kapadia</a:t>
            </a:r>
            <a:endParaRPr>
              <a:solidFill>
                <a:srgbClr val="FFFFFF"/>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unit tests and open up </a:t>
            </a:r>
            <a:endParaRPr/>
          </a:p>
          <a:p>
            <a:pPr indent="0" lvl="0" marL="0" rtl="0" algn="l">
              <a:spcBef>
                <a:spcPts val="0"/>
              </a:spcBef>
              <a:spcAft>
                <a:spcPts val="0"/>
              </a:spcAft>
              <a:buNone/>
            </a:pPr>
            <a:r>
              <a:rPr lang="en"/>
              <a:t>a debugger</a:t>
            </a:r>
            <a:endParaRPr/>
          </a:p>
        </p:txBody>
      </p:sp>
      <p:sp>
        <p:nvSpPr>
          <p:cNvPr id="136" name="Google Shape;136;p20"/>
          <p:cNvSpPr txBox="1"/>
          <p:nvPr>
            <p:ph idx="1" type="body"/>
          </p:nvPr>
        </p:nvSpPr>
        <p:spPr>
          <a:xfrm>
            <a:off x="729450" y="26884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i="1" lang="en" sz="1800"/>
              <a:t>Hyper local</a:t>
            </a:r>
            <a:r>
              <a:rPr lang="en" sz="1800"/>
              <a:t> development environment</a:t>
            </a:r>
            <a:endParaRPr sz="1800"/>
          </a:p>
          <a:p>
            <a:pPr indent="-342900" lvl="0" marL="457200" rtl="0" algn="l">
              <a:spcBef>
                <a:spcPts val="0"/>
              </a:spcBef>
              <a:spcAft>
                <a:spcPts val="0"/>
              </a:spcAft>
              <a:buSzPts val="1800"/>
              <a:buChar char="●"/>
            </a:pPr>
            <a:r>
              <a:rPr lang="en" sz="1800"/>
              <a:t>You become familiar with both the code </a:t>
            </a:r>
            <a:r>
              <a:rPr b="1" i="1" lang="en" sz="1800"/>
              <a:t>and data</a:t>
            </a:r>
            <a:endParaRPr b="1" i="1" sz="1800"/>
          </a:p>
          <a:p>
            <a:pPr indent="-342900" lvl="0" marL="457200" rtl="0" algn="l">
              <a:spcBef>
                <a:spcPts val="0"/>
              </a:spcBef>
              <a:spcAft>
                <a:spcPts val="0"/>
              </a:spcAft>
              <a:buClr>
                <a:srgbClr val="000000"/>
              </a:buClr>
              <a:buSzPts val="1800"/>
              <a:buFont typeface="Lato"/>
              <a:buChar char="●"/>
            </a:pPr>
            <a:r>
              <a:rPr lang="en" sz="1800" u="sng">
                <a:solidFill>
                  <a:srgbClr val="2200CC"/>
                </a:solidFill>
                <a:latin typeface="Lato"/>
                <a:ea typeface="Lato"/>
                <a:cs typeface="Lato"/>
                <a:sym typeface="Lato"/>
                <a:hlinkClick r:id="rId3">
                  <a:extLst>
                    <a:ext uri="{A12FA001-AC4F-418D-AE19-62706E023703}">
                      <ahyp:hlinkClr val="tx"/>
                    </a:ext>
                  </a:extLst>
                </a:hlinkClick>
              </a:rPr>
              <a:t>Effective Unit Testing</a:t>
            </a:r>
            <a:r>
              <a:rPr lang="en" sz="1800">
                <a:solidFill>
                  <a:srgbClr val="000000"/>
                </a:solidFill>
                <a:latin typeface="Lato"/>
                <a:ea typeface="Lato"/>
                <a:cs typeface="Lato"/>
                <a:sym typeface="Lato"/>
              </a:rPr>
              <a:t> and</a:t>
            </a:r>
            <a:r>
              <a:rPr lang="en" sz="1800">
                <a:solidFill>
                  <a:srgbClr val="000000"/>
                </a:solidFill>
                <a:uFill>
                  <a:noFill/>
                </a:uFill>
                <a:latin typeface="Lato"/>
                <a:ea typeface="Lato"/>
                <a:cs typeface="Lato"/>
                <a:sym typeface="Lato"/>
                <a:hlinkClick r:id="rId4">
                  <a:extLst>
                    <a:ext uri="{A12FA001-AC4F-418D-AE19-62706E023703}">
                      <ahyp:hlinkClr val="tx"/>
                    </a:ext>
                  </a:extLst>
                </a:hlinkClick>
              </a:rPr>
              <a:t> </a:t>
            </a:r>
            <a:r>
              <a:rPr lang="en" sz="1800" u="sng">
                <a:solidFill>
                  <a:srgbClr val="2200CC"/>
                </a:solidFill>
                <a:latin typeface="Lato"/>
                <a:ea typeface="Lato"/>
                <a:cs typeface="Lato"/>
                <a:sym typeface="Lato"/>
                <a:hlinkClick r:id="rId5">
                  <a:extLst>
                    <a:ext uri="{A12FA001-AC4F-418D-AE19-62706E023703}">
                      <ahyp:hlinkClr val="tx"/>
                    </a:ext>
                  </a:extLst>
                </a:hlinkClick>
              </a:rPr>
              <a:t>Test Driven</a:t>
            </a:r>
            <a:r>
              <a:rPr lang="en" sz="1800">
                <a:solidFill>
                  <a:srgbClr val="000000"/>
                </a:solidFill>
                <a:latin typeface="Lato"/>
                <a:ea typeface="Lato"/>
                <a:cs typeface="Lato"/>
                <a:sym typeface="Lato"/>
              </a:rPr>
              <a:t> by Lasse Koskela</a:t>
            </a:r>
            <a:endParaRPr sz="1800">
              <a:solidFill>
                <a:srgbClr val="000000"/>
              </a:solidFill>
              <a:latin typeface="Lato"/>
              <a:ea typeface="Lato"/>
              <a:cs typeface="Lato"/>
              <a:sym typeface="Lato"/>
            </a:endParaRPr>
          </a:p>
          <a:p>
            <a:pPr indent="-342900" lvl="0" marL="457200" rtl="0" algn="l">
              <a:spcBef>
                <a:spcPts val="0"/>
              </a:spcBef>
              <a:spcAft>
                <a:spcPts val="0"/>
              </a:spcAft>
              <a:buSzPts val="1800"/>
              <a:buChar char="●"/>
            </a:pPr>
            <a:r>
              <a:rPr lang="en" sz="1800"/>
              <a:t>Open a debugger before tapping on your coworker’s shoulder!</a:t>
            </a:r>
            <a:endParaRPr sz="1800"/>
          </a:p>
        </p:txBody>
      </p:sp>
      <p:pic>
        <p:nvPicPr>
          <p:cNvPr id="137" name="Google Shape;137;p20"/>
          <p:cNvPicPr preferRelativeResize="0"/>
          <p:nvPr/>
        </p:nvPicPr>
        <p:blipFill>
          <a:blip r:embed="rId6">
            <a:alphaModFix/>
          </a:blip>
          <a:stretch>
            <a:fillRect/>
          </a:stretch>
        </p:blipFill>
        <p:spPr>
          <a:xfrm>
            <a:off x="5793276" y="1270627"/>
            <a:ext cx="2624876" cy="1417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Initially focus on functions and </a:t>
            </a:r>
            <a:endParaRPr/>
          </a:p>
          <a:p>
            <a:pPr indent="0" lvl="0" marL="0" rtl="0" algn="l">
              <a:spcBef>
                <a:spcPts val="0"/>
              </a:spcBef>
              <a:spcAft>
                <a:spcPts val="0"/>
              </a:spcAft>
              <a:buNone/>
            </a:pPr>
            <a:r>
              <a:rPr lang="en"/>
              <a:t>data </a:t>
            </a:r>
            <a:endParaRPr/>
          </a:p>
          <a:p>
            <a:pPr indent="0" lvl="0" marL="0" rtl="0" algn="l">
              <a:spcBef>
                <a:spcPts val="0"/>
              </a:spcBef>
              <a:spcAft>
                <a:spcPts val="0"/>
              </a:spcAft>
              <a:buNone/>
            </a:pPr>
            <a:r>
              <a:t/>
            </a:r>
            <a:endParaRPr/>
          </a:p>
        </p:txBody>
      </p:sp>
      <p:sp>
        <p:nvSpPr>
          <p:cNvPr id="143" name="Google Shape;143;p21"/>
          <p:cNvSpPr txBox="1"/>
          <p:nvPr>
            <p:ph idx="1" type="body"/>
          </p:nvPr>
        </p:nvSpPr>
        <p:spPr>
          <a:xfrm>
            <a:off x="729450" y="2459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Instead of classes, interfaces, and services</a:t>
            </a:r>
            <a:endParaRPr sz="1800"/>
          </a:p>
          <a:p>
            <a:pPr indent="-342900" lvl="0" marL="457200" rtl="0" algn="l">
              <a:spcBef>
                <a:spcPts val="0"/>
              </a:spcBef>
              <a:spcAft>
                <a:spcPts val="0"/>
              </a:spcAft>
              <a:buSzPts val="1800"/>
              <a:buChar char="●"/>
            </a:pPr>
            <a:r>
              <a:rPr lang="en" sz="1800"/>
              <a:t>You can iterate faster - “hack” away!</a:t>
            </a:r>
            <a:endParaRPr sz="1800"/>
          </a:p>
          <a:p>
            <a:pPr indent="-342900" lvl="0" marL="457200" rtl="0" algn="l">
              <a:spcBef>
                <a:spcPts val="0"/>
              </a:spcBef>
              <a:spcAft>
                <a:spcPts val="0"/>
              </a:spcAft>
              <a:buSzPts val="1800"/>
              <a:buChar char="●"/>
            </a:pPr>
            <a:r>
              <a:rPr lang="en" sz="1800"/>
              <a:t>Focus on function, rather than form.</a:t>
            </a:r>
            <a:endParaRPr sz="1800"/>
          </a:p>
          <a:p>
            <a:pPr indent="-342900" lvl="1" marL="914400" rtl="0" algn="l">
              <a:spcBef>
                <a:spcPts val="0"/>
              </a:spcBef>
              <a:spcAft>
                <a:spcPts val="0"/>
              </a:spcAft>
              <a:buSzPts val="1800"/>
              <a:buChar char="○"/>
            </a:pPr>
            <a:r>
              <a:rPr lang="en" sz="1800"/>
              <a:t>The form is necessary, because you are almost always writing code others will use, but don't let that derail you.</a:t>
            </a:r>
            <a:endParaRPr sz="1800"/>
          </a:p>
          <a:p>
            <a:pPr indent="-342900" lvl="0" marL="457200" rtl="0" algn="l">
              <a:spcBef>
                <a:spcPts val="0"/>
              </a:spcBef>
              <a:spcAft>
                <a:spcPts val="0"/>
              </a:spcAft>
              <a:buSzPts val="1800"/>
              <a:buChar char="●"/>
            </a:pPr>
            <a:r>
              <a:rPr lang="en" sz="1800"/>
              <a:t>Write throw away code for the sake of learning.</a:t>
            </a:r>
            <a:endParaRPr sz="1800"/>
          </a:p>
          <a:p>
            <a:pPr indent="-342900" lvl="0" marL="457200" rtl="0" algn="l">
              <a:spcBef>
                <a:spcPts val="0"/>
              </a:spcBef>
              <a:spcAft>
                <a:spcPts val="0"/>
              </a:spcAft>
              <a:buSzPts val="1800"/>
              <a:buChar char="●"/>
            </a:pPr>
            <a:r>
              <a:rPr lang="en" sz="1800"/>
              <a:t>Take a look at </a:t>
            </a:r>
            <a:r>
              <a:rPr lang="en" sz="1800" u="sng">
                <a:solidFill>
                  <a:schemeClr val="hlink"/>
                </a:solidFill>
                <a:hlinkClick r:id="rId3"/>
              </a:rPr>
              <a:t>functional programming</a:t>
            </a:r>
            <a:r>
              <a:rPr lang="en" sz="1800"/>
              <a:t>.</a:t>
            </a:r>
            <a:endParaRPr sz="1800"/>
          </a:p>
        </p:txBody>
      </p:sp>
      <p:pic>
        <p:nvPicPr>
          <p:cNvPr id="144" name="Google Shape;144;p21"/>
          <p:cNvPicPr preferRelativeResize="0"/>
          <p:nvPr/>
        </p:nvPicPr>
        <p:blipFill>
          <a:blip r:embed="rId4">
            <a:alphaModFix/>
          </a:blip>
          <a:stretch>
            <a:fillRect/>
          </a:stretch>
        </p:blipFill>
        <p:spPr>
          <a:xfrm>
            <a:off x="6439538" y="855900"/>
            <a:ext cx="2352675" cy="1943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be afraid to DELETE code</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u="sng">
                <a:solidFill>
                  <a:srgbClr val="2200CC"/>
                </a:solidFill>
                <a:hlinkClick r:id="rId3">
                  <a:extLst>
                    <a:ext uri="{A12FA001-AC4F-418D-AE19-62706E023703}">
                      <ahyp:hlinkClr val="tx"/>
                    </a:ext>
                  </a:extLst>
                </a:hlinkClick>
              </a:rPr>
              <a:t>Sunk Cost Fallacy</a:t>
            </a:r>
            <a:r>
              <a:rPr lang="en" sz="1800" u="sng">
                <a:solidFill>
                  <a:srgbClr val="2200CC"/>
                </a:solidFill>
              </a:rPr>
              <a:t> </a:t>
            </a:r>
            <a:endParaRPr sz="1800"/>
          </a:p>
          <a:p>
            <a:pPr indent="-342900" lvl="0" marL="457200" rtl="0" algn="l">
              <a:spcBef>
                <a:spcPts val="0"/>
              </a:spcBef>
              <a:spcAft>
                <a:spcPts val="0"/>
              </a:spcAft>
              <a:buClr>
                <a:srgbClr val="2200CC"/>
              </a:buClr>
              <a:buSzPts val="1800"/>
              <a:buChar char="●"/>
            </a:pPr>
            <a:r>
              <a:rPr lang="en" sz="1800" u="sng">
                <a:solidFill>
                  <a:srgbClr val="2200CC"/>
                </a:solidFill>
                <a:hlinkClick r:id="rId4">
                  <a:extLst>
                    <a:ext uri="{A12FA001-AC4F-418D-AE19-62706E023703}">
                      <ahyp:hlinkClr val="tx"/>
                    </a:ext>
                  </a:extLst>
                </a:hlinkClick>
              </a:rPr>
              <a:t>Delete Old Code</a:t>
            </a:r>
            <a:endParaRPr sz="1800">
              <a:solidFill>
                <a:srgbClr val="2200CC"/>
              </a:solidFill>
            </a:endParaRPr>
          </a:p>
          <a:p>
            <a:pPr indent="-342900" lvl="0" marL="457200" rtl="0" algn="l">
              <a:spcBef>
                <a:spcPts val="0"/>
              </a:spcBef>
              <a:spcAft>
                <a:spcPts val="0"/>
              </a:spcAft>
              <a:buClr>
                <a:srgbClr val="2200CC"/>
              </a:buClr>
              <a:buSzPts val="1800"/>
              <a:buChar char="●"/>
            </a:pPr>
            <a:r>
              <a:rPr lang="en" sz="1800" u="sng">
                <a:solidFill>
                  <a:srgbClr val="2200CC"/>
                </a:solidFill>
                <a:hlinkClick r:id="rId5">
                  <a:extLst>
                    <a:ext uri="{A12FA001-AC4F-418D-AE19-62706E023703}">
                      <ahyp:hlinkClr val="tx"/>
                    </a:ext>
                  </a:extLst>
                </a:hlinkClick>
              </a:rPr>
              <a:t>Pros of Deleting Unused Code</a:t>
            </a:r>
            <a:endParaRPr sz="1800">
              <a:solidFill>
                <a:srgbClr val="2200CC"/>
              </a:solidFill>
            </a:endParaRPr>
          </a:p>
          <a:p>
            <a:pPr indent="0" lvl="0" marL="457200" rtl="0" algn="l">
              <a:spcBef>
                <a:spcPts val="1600"/>
              </a:spcBef>
              <a:spcAft>
                <a:spcPts val="1600"/>
              </a:spcAft>
              <a:buNone/>
            </a:pPr>
            <a:r>
              <a:t/>
            </a:r>
            <a:endParaRPr sz="1800"/>
          </a:p>
        </p:txBody>
      </p:sp>
      <p:pic>
        <p:nvPicPr>
          <p:cNvPr id="151" name="Google Shape;151;p22"/>
          <p:cNvPicPr preferRelativeResize="0"/>
          <p:nvPr/>
        </p:nvPicPr>
        <p:blipFill>
          <a:blip r:embed="rId6">
            <a:alphaModFix/>
          </a:blip>
          <a:stretch>
            <a:fillRect/>
          </a:stretch>
        </p:blipFill>
        <p:spPr>
          <a:xfrm>
            <a:off x="4849725" y="2078863"/>
            <a:ext cx="2826000" cy="2624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729450" y="1318650"/>
            <a:ext cx="7688700" cy="10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get caught up in the </a:t>
            </a:r>
            <a:endParaRPr/>
          </a:p>
          <a:p>
            <a:pPr indent="0" lvl="0" marL="0" rtl="0" algn="l">
              <a:spcBef>
                <a:spcPts val="0"/>
              </a:spcBef>
              <a:spcAft>
                <a:spcPts val="0"/>
              </a:spcAft>
              <a:buNone/>
            </a:pPr>
            <a:r>
              <a:rPr lang="en"/>
              <a:t>"full stack" hype</a:t>
            </a:r>
            <a:endParaRPr/>
          </a:p>
          <a:p>
            <a:pPr indent="0" lvl="0" marL="0" rtl="0" algn="l">
              <a:spcBef>
                <a:spcPts val="0"/>
              </a:spcBef>
              <a:spcAft>
                <a:spcPts val="0"/>
              </a:spcAft>
              <a:buNone/>
            </a:pPr>
            <a:r>
              <a:t/>
            </a:r>
            <a:endParaRPr/>
          </a:p>
        </p:txBody>
      </p:sp>
      <p:sp>
        <p:nvSpPr>
          <p:cNvPr id="157" name="Google Shape;157;p23"/>
          <p:cNvSpPr txBox="1"/>
          <p:nvPr>
            <p:ph idx="1" type="body"/>
          </p:nvPr>
        </p:nvSpPr>
        <p:spPr>
          <a:xfrm>
            <a:off x="729450" y="26884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Focus on an area you are passionate about (or an area you feel the team is currently lacking), and spend time getting good at it.</a:t>
            </a:r>
            <a:endParaRPr sz="1800"/>
          </a:p>
          <a:p>
            <a:pPr indent="-342900" lvl="0" marL="457200" rtl="0" algn="l">
              <a:spcBef>
                <a:spcPts val="0"/>
              </a:spcBef>
              <a:spcAft>
                <a:spcPts val="0"/>
              </a:spcAft>
              <a:buSzPts val="1800"/>
              <a:buChar char="●"/>
            </a:pPr>
            <a:r>
              <a:rPr lang="en" sz="1800"/>
              <a:t>FOMO is a real thing</a:t>
            </a:r>
            <a:endParaRPr sz="1800"/>
          </a:p>
          <a:p>
            <a:pPr indent="-387350" lvl="1" marL="914400" rtl="0" algn="l">
              <a:spcBef>
                <a:spcPts val="0"/>
              </a:spcBef>
              <a:spcAft>
                <a:spcPts val="0"/>
              </a:spcAft>
              <a:buSzPts val="2500"/>
              <a:buChar char="○"/>
            </a:pPr>
            <a:r>
              <a:rPr lang="en" sz="1800"/>
              <a:t>Early on, I worried that I had to dive deeply in every single tech that I heard about or my team worked on.</a:t>
            </a:r>
            <a:endParaRPr sz="2500"/>
          </a:p>
          <a:p>
            <a:pPr indent="-387350" lvl="1" marL="914400" rtl="0" algn="l">
              <a:spcBef>
                <a:spcPts val="0"/>
              </a:spcBef>
              <a:spcAft>
                <a:spcPts val="0"/>
              </a:spcAft>
              <a:buSzPts val="2500"/>
              <a:buChar char="○"/>
            </a:pPr>
            <a:r>
              <a:rPr lang="en" sz="1800" u="sng">
                <a:solidFill>
                  <a:srgbClr val="2200CC"/>
                </a:solidFill>
                <a:hlinkClick r:id="rId3">
                  <a:extLst>
                    <a:ext uri="{A12FA001-AC4F-418D-AE19-62706E023703}">
                      <ahyp:hlinkClr val="tx"/>
                    </a:ext>
                  </a:extLst>
                </a:hlinkClick>
              </a:rPr>
              <a:t>How to FOMO</a:t>
            </a:r>
            <a:endParaRPr sz="2500"/>
          </a:p>
          <a:p>
            <a:pPr indent="0" lvl="0" marL="457200" rtl="0" algn="l">
              <a:spcBef>
                <a:spcPts val="1800"/>
              </a:spcBef>
              <a:spcAft>
                <a:spcPts val="1600"/>
              </a:spcAft>
              <a:buNone/>
            </a:pPr>
            <a:r>
              <a:t/>
            </a:r>
            <a:endParaRPr sz="1800"/>
          </a:p>
        </p:txBody>
      </p:sp>
      <p:pic>
        <p:nvPicPr>
          <p:cNvPr id="158" name="Google Shape;158;p23"/>
          <p:cNvPicPr preferRelativeResize="0"/>
          <p:nvPr/>
        </p:nvPicPr>
        <p:blipFill>
          <a:blip r:embed="rId4">
            <a:alphaModFix/>
          </a:blip>
          <a:stretch>
            <a:fillRect/>
          </a:stretch>
        </p:blipFill>
        <p:spPr>
          <a:xfrm>
            <a:off x="6093350" y="1083313"/>
            <a:ext cx="2662675" cy="1507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 how to effectively summarize</a:t>
            </a:r>
            <a:endParaRPr/>
          </a:p>
          <a:p>
            <a:pPr indent="0" lvl="0" marL="0" rtl="0" algn="l">
              <a:spcBef>
                <a:spcPts val="0"/>
              </a:spcBef>
              <a:spcAft>
                <a:spcPts val="0"/>
              </a:spcAft>
              <a:buNone/>
            </a:pPr>
            <a:r>
              <a:t/>
            </a:r>
            <a:endParaRPr/>
          </a:p>
        </p:txBody>
      </p:sp>
      <p:sp>
        <p:nvSpPr>
          <p:cNvPr id="164" name="Google Shape;164;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We live in an age of information overload.</a:t>
            </a:r>
            <a:endParaRPr sz="1800"/>
          </a:p>
          <a:p>
            <a:pPr indent="-342900" lvl="0" marL="457200" rtl="0" algn="l">
              <a:spcBef>
                <a:spcPts val="0"/>
              </a:spcBef>
              <a:spcAft>
                <a:spcPts val="0"/>
              </a:spcAft>
              <a:buSzPts val="1800"/>
              <a:buChar char="●"/>
            </a:pPr>
            <a:r>
              <a:rPr lang="en" sz="1800"/>
              <a:t>Summarizing requires a deeper understanding of the problem, and how it impacts the audience you are writing for.</a:t>
            </a:r>
            <a:endParaRPr sz="1800"/>
          </a:p>
          <a:p>
            <a:pPr indent="-342900" lvl="0" marL="457200" rtl="0" algn="l">
              <a:spcBef>
                <a:spcPts val="0"/>
              </a:spcBef>
              <a:spcAft>
                <a:spcPts val="0"/>
              </a:spcAft>
              <a:buSzPts val="1800"/>
              <a:buChar char="●"/>
            </a:pPr>
            <a:r>
              <a:rPr lang="en" sz="1800"/>
              <a:t>It's a skill that takes time to develop, but at the end of the day, it makes you a better engineer!</a:t>
            </a:r>
            <a:endParaRPr sz="1800"/>
          </a:p>
          <a:p>
            <a:pPr indent="-342900" lvl="0" marL="457200" rtl="0" algn="l">
              <a:spcBef>
                <a:spcPts val="0"/>
              </a:spcBef>
              <a:spcAft>
                <a:spcPts val="0"/>
              </a:spcAft>
              <a:buSzPts val="1800"/>
              <a:buChar char="●"/>
            </a:pPr>
            <a:r>
              <a:rPr lang="en" sz="1800" u="sng">
                <a:solidFill>
                  <a:schemeClr val="hlink"/>
                </a:solidFill>
                <a:hlinkClick r:id="rId3"/>
              </a:rPr>
              <a:t>How to write a problem statement</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Criticize ideas, not people!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0" name="Google Shape;170;p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Char char="●"/>
            </a:pPr>
            <a:r>
              <a:rPr lang="en" sz="1800"/>
              <a:t>Healthy teams take time to listen to each other, but also have a way to evaluate which ideas to pursue, and which ones to "backlog".</a:t>
            </a:r>
            <a:endParaRPr sz="1800"/>
          </a:p>
          <a:p>
            <a:pPr indent="-374650" lvl="0" marL="457200" rtl="0" algn="l">
              <a:spcBef>
                <a:spcPts val="0"/>
              </a:spcBef>
              <a:spcAft>
                <a:spcPts val="0"/>
              </a:spcAft>
              <a:buSzPts val="2300"/>
              <a:buChar char="●"/>
            </a:pPr>
            <a:r>
              <a:rPr lang="en" sz="1800" u="sng">
                <a:solidFill>
                  <a:schemeClr val="accent5"/>
                </a:solidFill>
                <a:hlinkClick r:id="rId3">
                  <a:extLst>
                    <a:ext uri="{A12FA001-AC4F-418D-AE19-62706E023703}">
                      <ahyp:hlinkClr val="tx"/>
                    </a:ext>
                  </a:extLst>
                </a:hlinkClick>
              </a:rPr>
              <a:t>How to give criticism without sounding like a jerk</a:t>
            </a:r>
            <a:endParaRPr sz="1800"/>
          </a:p>
          <a:p>
            <a:pPr indent="0" lvl="0" marL="457200" rtl="0" algn="l">
              <a:spcBef>
                <a:spcPts val="1600"/>
              </a:spcBef>
              <a:spcAft>
                <a:spcPts val="1600"/>
              </a:spcAft>
              <a:buNone/>
            </a:pPr>
            <a:r>
              <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be asked to provide estimates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6" name="Google Shape;176;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This is not easy to do unless you or the team has worked on something similar before.</a:t>
            </a:r>
            <a:endParaRPr sz="1800"/>
          </a:p>
          <a:p>
            <a:pPr indent="-342900" lvl="0" marL="457200" rtl="0" algn="l">
              <a:spcBef>
                <a:spcPts val="0"/>
              </a:spcBef>
              <a:spcAft>
                <a:spcPts val="0"/>
              </a:spcAft>
              <a:buSzPts val="1800"/>
              <a:buChar char="●"/>
            </a:pPr>
            <a:r>
              <a:rPr lang="en" sz="1800"/>
              <a:t>Build the smallest possible thing that works first.</a:t>
            </a:r>
            <a:endParaRPr sz="1800"/>
          </a:p>
          <a:p>
            <a:pPr indent="-342900" lvl="0" marL="457200" rtl="0" algn="l">
              <a:spcBef>
                <a:spcPts val="0"/>
              </a:spcBef>
              <a:spcAft>
                <a:spcPts val="0"/>
              </a:spcAft>
              <a:buSzPts val="1800"/>
              <a:buChar char="●"/>
            </a:pPr>
            <a:r>
              <a:rPr lang="en" sz="1800"/>
              <a:t>Start with </a:t>
            </a:r>
            <a:r>
              <a:rPr lang="en" sz="1800" u="sng">
                <a:solidFill>
                  <a:schemeClr val="hlink"/>
                </a:solidFill>
                <a:hlinkClick r:id="rId3"/>
              </a:rPr>
              <a:t>T-shirt sizing</a:t>
            </a:r>
            <a:r>
              <a:rPr lang="en" sz="1800"/>
              <a:t> - it’s effective for backlog planning</a:t>
            </a:r>
            <a:endParaRPr sz="1800"/>
          </a:p>
          <a:p>
            <a:pPr indent="-342900" lvl="0" marL="457200" rtl="0" algn="l">
              <a:spcBef>
                <a:spcPts val="0"/>
              </a:spcBef>
              <a:spcAft>
                <a:spcPts val="0"/>
              </a:spcAft>
              <a:buSzPts val="1800"/>
              <a:buChar char="●"/>
            </a:pPr>
            <a:r>
              <a:rPr lang="en" sz="1800"/>
              <a:t>Delivering smaller features in a steady release cadence builds trust and confidence more so than generating estimates.</a:t>
            </a:r>
            <a:endParaRPr sz="1800"/>
          </a:p>
          <a:p>
            <a:pPr indent="-342900" lvl="0" marL="457200" rtl="0" algn="l">
              <a:spcBef>
                <a:spcPts val="0"/>
              </a:spcBef>
              <a:spcAft>
                <a:spcPts val="0"/>
              </a:spcAft>
              <a:buSzPts val="1800"/>
              <a:buChar char="●"/>
            </a:pPr>
            <a:r>
              <a:rPr lang="en" sz="1800">
                <a:solidFill>
                  <a:srgbClr val="000000"/>
                </a:solidFill>
              </a:rPr>
              <a:t>I am a big fan of the</a:t>
            </a:r>
            <a:r>
              <a:rPr lang="en" sz="1800">
                <a:solidFill>
                  <a:srgbClr val="000000"/>
                </a:solidFill>
                <a:uFill>
                  <a:noFill/>
                </a:uFill>
                <a:hlinkClick r:id="rId4">
                  <a:extLst>
                    <a:ext uri="{A12FA001-AC4F-418D-AE19-62706E023703}">
                      <ahyp:hlinkClr val="tx"/>
                    </a:ext>
                  </a:extLst>
                </a:hlinkClick>
              </a:rPr>
              <a:t> </a:t>
            </a:r>
            <a:r>
              <a:rPr lang="en" sz="1800" u="sng">
                <a:solidFill>
                  <a:srgbClr val="2200CC"/>
                </a:solidFill>
                <a:hlinkClick r:id="rId5">
                  <a:extLst>
                    <a:ext uri="{A12FA001-AC4F-418D-AE19-62706E023703}">
                      <ahyp:hlinkClr val="tx"/>
                    </a:ext>
                  </a:extLst>
                </a:hlinkClick>
              </a:rPr>
              <a:t>eXtreme Programming (XP) agile approach</a:t>
            </a:r>
            <a:endParaRPr sz="1800"/>
          </a:p>
          <a:p>
            <a:pPr indent="-342900" lvl="0" marL="457200" rtl="0" algn="l">
              <a:spcBef>
                <a:spcPts val="0"/>
              </a:spcBef>
              <a:spcAft>
                <a:spcPts val="0"/>
              </a:spcAft>
              <a:buClr>
                <a:srgbClr val="2200CC"/>
              </a:buClr>
              <a:buSzPts val="1800"/>
              <a:buChar char="●"/>
            </a:pPr>
            <a:r>
              <a:rPr lang="en" sz="1800" u="sng">
                <a:solidFill>
                  <a:srgbClr val="2200CC"/>
                </a:solidFill>
                <a:hlinkClick r:id="rId6">
                  <a:extLst>
                    <a:ext uri="{A12FA001-AC4F-418D-AE19-62706E023703}">
                      <ahyp:hlinkClr val="tx"/>
                    </a:ext>
                  </a:extLst>
                </a:hlinkClick>
              </a:rPr>
              <a:t>How to handle difficult clients / customers / stakeholders</a:t>
            </a:r>
            <a:endParaRPr sz="1800">
              <a:solidFill>
                <a:srgbClr val="2200CC"/>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tend to blow things out of proportion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2" name="Google Shape;182;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It may feel like the sky is falling and you end up panicking.</a:t>
            </a:r>
            <a:endParaRPr sz="1800"/>
          </a:p>
          <a:p>
            <a:pPr indent="-342900" lvl="0" marL="457200" rtl="0" algn="l">
              <a:spcBef>
                <a:spcPts val="0"/>
              </a:spcBef>
              <a:spcAft>
                <a:spcPts val="0"/>
              </a:spcAft>
              <a:buSzPts val="1800"/>
              <a:buChar char="●"/>
            </a:pPr>
            <a:r>
              <a:rPr lang="en" sz="1800"/>
              <a:t>This will happen at least once on each project, so plan for it.</a:t>
            </a:r>
            <a:endParaRPr sz="1800"/>
          </a:p>
          <a:p>
            <a:pPr indent="-342900" lvl="0" marL="457200" rtl="0" algn="l">
              <a:spcBef>
                <a:spcPts val="0"/>
              </a:spcBef>
              <a:spcAft>
                <a:spcPts val="0"/>
              </a:spcAft>
              <a:buSzPts val="1800"/>
              <a:buChar char="●"/>
            </a:pPr>
            <a:r>
              <a:rPr b="1" lang="en" sz="1800"/>
              <a:t>BUT</a:t>
            </a:r>
            <a:r>
              <a:rPr lang="en" sz="1800"/>
              <a:t> </a:t>
            </a:r>
            <a:r>
              <a:rPr b="1" i="1" lang="en" sz="1800"/>
              <a:t>when is the last time it mattered a year later?</a:t>
            </a:r>
            <a:endParaRPr b="1" i="1" sz="1800"/>
          </a:p>
          <a:p>
            <a:pPr indent="-342900" lvl="0" marL="457200" rtl="0" algn="l">
              <a:spcBef>
                <a:spcPts val="0"/>
              </a:spcBef>
              <a:spcAft>
                <a:spcPts val="0"/>
              </a:spcAft>
              <a:buSzPts val="1800"/>
              <a:buChar char="●"/>
            </a:pPr>
            <a:r>
              <a:rPr lang="en" sz="1800"/>
              <a:t>Instead, capture lessons learned when a problem arises and openly discuss risks.</a:t>
            </a:r>
            <a:endParaRPr sz="1800"/>
          </a:p>
          <a:p>
            <a:pPr indent="-342900" lvl="0" marL="457200" rtl="0" algn="l">
              <a:spcBef>
                <a:spcPts val="0"/>
              </a:spcBef>
              <a:spcAft>
                <a:spcPts val="0"/>
              </a:spcAft>
              <a:buSzPts val="1800"/>
              <a:buChar char="●"/>
            </a:pPr>
            <a:r>
              <a:rPr b="1" lang="en" sz="1800"/>
              <a:t>Test, test, test!</a:t>
            </a:r>
            <a:endParaRPr b="1" sz="1800"/>
          </a:p>
          <a:p>
            <a:pPr indent="-342900" lvl="0" marL="457200" rtl="0" algn="l">
              <a:spcBef>
                <a:spcPts val="0"/>
              </a:spcBef>
              <a:spcAft>
                <a:spcPts val="0"/>
              </a:spcAft>
              <a:buSzPts val="1800"/>
              <a:buChar char="●"/>
            </a:pPr>
            <a:r>
              <a:rPr b="1" lang="en" sz="1800"/>
              <a:t>Log, log, log!</a:t>
            </a:r>
            <a:endParaRPr b="1" sz="1800"/>
          </a:p>
          <a:p>
            <a:pPr indent="-342900" lvl="0" marL="457200" rtl="0" algn="l">
              <a:spcBef>
                <a:spcPts val="0"/>
              </a:spcBef>
              <a:spcAft>
                <a:spcPts val="0"/>
              </a:spcAft>
              <a:buSzPts val="1800"/>
              <a:buChar char="●"/>
            </a:pPr>
            <a:r>
              <a:rPr lang="en" sz="1800"/>
              <a:t>Do not ignore technical debt. </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Sleep is truly underrated!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8" name="Google Shape;188;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Sleep is literally a superpower - </a:t>
            </a:r>
            <a:r>
              <a:rPr lang="en" sz="1800" u="sng">
                <a:solidFill>
                  <a:schemeClr val="hlink"/>
                </a:solidFill>
                <a:hlinkClick r:id="rId3"/>
              </a:rPr>
              <a:t>watch this TED talk!</a:t>
            </a:r>
            <a:endParaRPr sz="1800"/>
          </a:p>
          <a:p>
            <a:pPr indent="-342900" lvl="0" marL="457200" rtl="0" algn="l">
              <a:spcBef>
                <a:spcPts val="0"/>
              </a:spcBef>
              <a:spcAft>
                <a:spcPts val="0"/>
              </a:spcAft>
              <a:buSzPts val="1800"/>
              <a:buChar char="●"/>
            </a:pPr>
            <a:r>
              <a:rPr lang="en" sz="1800"/>
              <a:t>Everyone has different patterns, but waking up rested and rejuvenated makes me a better engineer (and person)</a:t>
            </a:r>
            <a:endParaRPr sz="1800"/>
          </a:p>
          <a:p>
            <a:pPr indent="-342900" lvl="0" marL="457200" rtl="0" algn="l">
              <a:spcBef>
                <a:spcPts val="0"/>
              </a:spcBef>
              <a:spcAft>
                <a:spcPts val="0"/>
              </a:spcAft>
              <a:buSzPts val="1800"/>
              <a:buChar char="●"/>
            </a:pPr>
            <a:r>
              <a:rPr lang="en" sz="1800"/>
              <a:t>A key component to productivity and creativity. </a:t>
            </a:r>
            <a:endParaRPr sz="1800"/>
          </a:p>
          <a:p>
            <a:pPr indent="-342900" lvl="0" marL="457200" rtl="0" algn="l">
              <a:spcBef>
                <a:spcPts val="0"/>
              </a:spcBef>
              <a:spcAft>
                <a:spcPts val="0"/>
              </a:spcAft>
              <a:buSzPts val="1800"/>
              <a:buChar char="●"/>
            </a:pPr>
            <a:r>
              <a:rPr lang="en" sz="1800"/>
              <a:t>There will be late nights, but don’t make it a habit.</a:t>
            </a:r>
            <a:endParaRPr sz="1800"/>
          </a:p>
          <a:p>
            <a:pPr indent="-342900" lvl="0" marL="457200" rtl="0" algn="l">
              <a:spcBef>
                <a:spcPts val="0"/>
              </a:spcBef>
              <a:spcAft>
                <a:spcPts val="0"/>
              </a:spcAft>
              <a:buSzPts val="1800"/>
              <a:buChar char="●"/>
            </a:pPr>
            <a:r>
              <a:rPr b="1" lang="en" sz="1800"/>
              <a:t>It’s the closest thing to a reboot button for humans :)</a:t>
            </a:r>
            <a:endParaRPr b="1"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8D7D"/>
        </a:solidFill>
      </p:bgPr>
    </p:bg>
    <p:spTree>
      <p:nvGrpSpPr>
        <p:cNvPr id="192" name="Shape 192"/>
        <p:cNvGrpSpPr/>
        <p:nvPr/>
      </p:nvGrpSpPr>
      <p:grpSpPr>
        <a:xfrm>
          <a:off x="0" y="0"/>
          <a:ext cx="0" cy="0"/>
          <a:chOff x="0" y="0"/>
          <a:chExt cx="0" cy="0"/>
        </a:xfrm>
      </p:grpSpPr>
      <p:sp>
        <p:nvSpPr>
          <p:cNvPr id="193" name="Google Shape;193;p29"/>
          <p:cNvSpPr txBox="1"/>
          <p:nvPr>
            <p:ph type="title"/>
          </p:nvPr>
        </p:nvSpPr>
        <p:spPr>
          <a:xfrm>
            <a:off x="742360" y="740125"/>
            <a:ext cx="7986900" cy="6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2"/>
          <p:cNvSpPr txBox="1"/>
          <p:nvPr>
            <p:ph type="title"/>
          </p:nvPr>
        </p:nvSpPr>
        <p:spPr>
          <a:xfrm>
            <a:off x="729450" y="480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 a deep breath!</a:t>
            </a:r>
            <a:endParaRPr/>
          </a:p>
        </p:txBody>
      </p:sp>
      <p:pic>
        <p:nvPicPr>
          <p:cNvPr id="82" name="Google Shape;82;p12"/>
          <p:cNvPicPr preferRelativeResize="0"/>
          <p:nvPr/>
        </p:nvPicPr>
        <p:blipFill>
          <a:blip r:embed="rId3">
            <a:alphaModFix/>
          </a:blip>
          <a:stretch>
            <a:fillRect/>
          </a:stretch>
        </p:blipFill>
        <p:spPr>
          <a:xfrm>
            <a:off x="1778950" y="1361325"/>
            <a:ext cx="5383700" cy="35908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ph type="title"/>
          </p:nvPr>
        </p:nvSpPr>
        <p:spPr>
          <a:xfrm>
            <a:off x="729450" y="864300"/>
            <a:ext cx="74019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Technology in the Service of Business.</a:t>
            </a:r>
            <a:endParaRPr/>
          </a:p>
        </p:txBody>
      </p:sp>
      <p:sp>
        <p:nvSpPr>
          <p:cNvPr id="199" name="Google Shape;199;p30"/>
          <p:cNvSpPr txBox="1"/>
          <p:nvPr>
            <p:ph idx="1" type="body"/>
          </p:nvPr>
        </p:nvSpPr>
        <p:spPr>
          <a:xfrm>
            <a:off x="758100" y="1626575"/>
            <a:ext cx="7167300" cy="248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Chariot Solutions is a Greater Philadelphia Area based software design and development consultancy. Since 2002, companies of all sizes and industries have looked to Chariot as a partner to help them solve their toughest software challenges.</a:t>
            </a:r>
            <a:endParaRPr/>
          </a:p>
          <a:p>
            <a:pPr indent="0" lvl="0" marL="0" rtl="0" algn="l">
              <a:spcBef>
                <a:spcPts val="1600"/>
              </a:spcBef>
              <a:spcAft>
                <a:spcPts val="0"/>
              </a:spcAft>
              <a:buNone/>
            </a:pPr>
            <a:r>
              <a:rPr lang="en"/>
              <a:t>Our years of experience guiding clients through hundreds of complex projects has shaped our methodology. A simple philosophy guides our process—working in lean teams of remarkably talented engineers who treat the client’s success as if it is their own will consistently yield exceptional results.</a:t>
            </a:r>
            <a:endParaRPr/>
          </a:p>
          <a:p>
            <a:pPr indent="0" lvl="0" marL="0" rtl="0" algn="l">
              <a:spcBef>
                <a:spcPts val="1600"/>
              </a:spcBef>
              <a:spcAft>
                <a:spcPts val="0"/>
              </a:spcAft>
              <a:buNone/>
            </a:pPr>
            <a:r>
              <a:rPr lang="en"/>
              <a:t>Visit us online at chariotsolutions.com.</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be afraid to ask questions!</a:t>
            </a:r>
            <a:endParaRPr/>
          </a:p>
        </p:txBody>
      </p:sp>
      <p:sp>
        <p:nvSpPr>
          <p:cNvPr id="88" name="Google Shape;88;p1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rgbClr val="000000"/>
              </a:buClr>
              <a:buSzPts val="1800"/>
              <a:buChar char="●"/>
            </a:pPr>
            <a:r>
              <a:rPr lang="en" sz="1800" u="sng">
                <a:solidFill>
                  <a:schemeClr val="hlink"/>
                </a:solidFill>
                <a:hlinkClick r:id="rId3"/>
              </a:rPr>
              <a:t>Ask Five Whys?</a:t>
            </a:r>
            <a:r>
              <a:rPr lang="en" sz="1800">
                <a:solidFill>
                  <a:srgbClr val="222222"/>
                </a:solidFill>
              </a:rPr>
              <a:t> - Get to the root cause.</a:t>
            </a:r>
            <a:endParaRPr sz="1800">
              <a:solidFill>
                <a:srgbClr val="222222"/>
              </a:solidFill>
            </a:endParaRPr>
          </a:p>
          <a:p>
            <a:pPr indent="-342900" lvl="0" marL="457200" rtl="0" algn="l">
              <a:spcBef>
                <a:spcPts val="0"/>
              </a:spcBef>
              <a:spcAft>
                <a:spcPts val="0"/>
              </a:spcAft>
              <a:buClr>
                <a:srgbClr val="222222"/>
              </a:buClr>
              <a:buSzPts val="1800"/>
              <a:buChar char="●"/>
            </a:pPr>
            <a:r>
              <a:rPr lang="en" sz="1800">
                <a:solidFill>
                  <a:srgbClr val="222222"/>
                </a:solidFill>
              </a:rPr>
              <a:t>Two books I highly recommend:</a:t>
            </a:r>
            <a:endParaRPr sz="1800">
              <a:solidFill>
                <a:srgbClr val="222222"/>
              </a:solidFill>
            </a:endParaRPr>
          </a:p>
          <a:p>
            <a:pPr indent="-342900" lvl="1" marL="914400" rtl="0" algn="l">
              <a:spcBef>
                <a:spcPts val="0"/>
              </a:spcBef>
              <a:spcAft>
                <a:spcPts val="0"/>
              </a:spcAft>
              <a:buClr>
                <a:srgbClr val="222222"/>
              </a:buClr>
              <a:buSzPts val="1800"/>
              <a:buChar char="○"/>
            </a:pPr>
            <a:r>
              <a:rPr lang="en" sz="1600" u="sng">
                <a:solidFill>
                  <a:srgbClr val="2200CC"/>
                </a:solidFill>
                <a:hlinkClick r:id="rId4">
                  <a:extLst>
                    <a:ext uri="{A12FA001-AC4F-418D-AE19-62706E023703}">
                      <ahyp:hlinkClr val="tx"/>
                    </a:ext>
                  </a:extLst>
                </a:hlinkClick>
              </a:rPr>
              <a:t>Super Thinking: The Big Book of Mental Models by Gabriel Weinberg and Lauren McCann</a:t>
            </a:r>
            <a:endParaRPr sz="1800">
              <a:solidFill>
                <a:srgbClr val="222222"/>
              </a:solidFill>
            </a:endParaRPr>
          </a:p>
          <a:p>
            <a:pPr indent="-342900" lvl="1" marL="914400" rtl="0" algn="l">
              <a:spcBef>
                <a:spcPts val="0"/>
              </a:spcBef>
              <a:spcAft>
                <a:spcPts val="0"/>
              </a:spcAft>
              <a:buClr>
                <a:srgbClr val="222222"/>
              </a:buClr>
              <a:buSzPts val="1800"/>
              <a:buChar char="○"/>
            </a:pPr>
            <a:r>
              <a:rPr lang="en" sz="1600" u="sng">
                <a:solidFill>
                  <a:srgbClr val="2200CC"/>
                </a:solidFill>
                <a:hlinkClick r:id="rId5">
                  <a:extLst>
                    <a:ext uri="{A12FA001-AC4F-418D-AE19-62706E023703}">
                      <ahyp:hlinkClr val="tx"/>
                    </a:ext>
                  </a:extLst>
                </a:hlinkClick>
              </a:rPr>
              <a:t>Thinking, Fast and Slow by Daniel Kahneman</a:t>
            </a:r>
            <a:endParaRPr sz="1800">
              <a:solidFill>
                <a:srgbClr val="222222"/>
              </a:solidFill>
            </a:endParaRPr>
          </a:p>
        </p:txBody>
      </p:sp>
      <p:pic>
        <p:nvPicPr>
          <p:cNvPr id="89" name="Google Shape;89;p13"/>
          <p:cNvPicPr preferRelativeResize="0"/>
          <p:nvPr/>
        </p:nvPicPr>
        <p:blipFill>
          <a:blip r:embed="rId6">
            <a:alphaModFix/>
          </a:blip>
          <a:stretch>
            <a:fillRect/>
          </a:stretch>
        </p:blipFill>
        <p:spPr>
          <a:xfrm>
            <a:off x="6200575" y="966475"/>
            <a:ext cx="2790601" cy="17441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ph type="title"/>
          </p:nvPr>
        </p:nvSpPr>
        <p:spPr>
          <a:xfrm>
            <a:off x="729450" y="1318650"/>
            <a:ext cx="76245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There's a lot of tribal knowledge </a:t>
            </a:r>
            <a:endParaRPr/>
          </a:p>
          <a:p>
            <a:pPr indent="0" lvl="0" marL="0" rtl="0" algn="l">
              <a:spcBef>
                <a:spcPts val="0"/>
              </a:spcBef>
              <a:spcAft>
                <a:spcPts val="0"/>
              </a:spcAft>
              <a:buNone/>
            </a:pPr>
            <a:r>
              <a:rPr lang="en"/>
              <a:t>in our industry</a:t>
            </a:r>
            <a:endParaRPr/>
          </a:p>
        </p:txBody>
      </p:sp>
      <p:sp>
        <p:nvSpPr>
          <p:cNvPr id="95" name="Google Shape;95;p14"/>
          <p:cNvSpPr txBox="1"/>
          <p:nvPr>
            <p:ph idx="1" type="body"/>
          </p:nvPr>
        </p:nvSpPr>
        <p:spPr>
          <a:xfrm>
            <a:off x="729450" y="2383675"/>
            <a:ext cx="7688700" cy="22611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Char char="●"/>
            </a:pPr>
            <a:r>
              <a:rPr lang="en" sz="1800"/>
              <a:t>You feel like everything you learned doesn’t apply!</a:t>
            </a:r>
            <a:endParaRPr sz="1800"/>
          </a:p>
          <a:p>
            <a:pPr indent="-374650" lvl="0" marL="457200" rtl="0" algn="l">
              <a:spcBef>
                <a:spcPts val="0"/>
              </a:spcBef>
              <a:spcAft>
                <a:spcPts val="0"/>
              </a:spcAft>
              <a:buSzPts val="2300"/>
              <a:buChar char="●"/>
            </a:pPr>
            <a:r>
              <a:rPr lang="en" sz="1800" u="sng">
                <a:solidFill>
                  <a:schemeClr val="accent5"/>
                </a:solidFill>
                <a:hlinkClick r:id="rId3">
                  <a:extLst>
                    <a:ext uri="{A12FA001-AC4F-418D-AE19-62706E023703}">
                      <ahyp:hlinkClr val="tx"/>
                    </a:ext>
                  </a:extLst>
                </a:hlinkClick>
              </a:rPr>
              <a:t>Cornell Note Taking Method</a:t>
            </a:r>
            <a:r>
              <a:rPr lang="en" sz="1800"/>
              <a:t> and </a:t>
            </a:r>
            <a:r>
              <a:rPr lang="en" sz="1800" u="sng">
                <a:solidFill>
                  <a:schemeClr val="accent5"/>
                </a:solidFill>
                <a:hlinkClick r:id="rId4">
                  <a:extLst>
                    <a:ext uri="{A12FA001-AC4F-418D-AE19-62706E023703}">
                      <ahyp:hlinkClr val="tx"/>
                    </a:ext>
                  </a:extLst>
                </a:hlinkClick>
              </a:rPr>
              <a:t>The Best Way To Take Notes</a:t>
            </a:r>
            <a:endParaRPr sz="1800"/>
          </a:p>
          <a:p>
            <a:pPr indent="-374650" lvl="0" marL="457200" rtl="0" algn="l">
              <a:spcBef>
                <a:spcPts val="0"/>
              </a:spcBef>
              <a:spcAft>
                <a:spcPts val="0"/>
              </a:spcAft>
              <a:buSzPts val="2300"/>
              <a:buChar char="●"/>
            </a:pPr>
            <a:r>
              <a:rPr lang="en" sz="1800"/>
              <a:t>Software development is gathering, managing, and sharing knowledge.</a:t>
            </a:r>
            <a:endParaRPr sz="1800"/>
          </a:p>
          <a:p>
            <a:pPr indent="-374650" lvl="0" marL="457200" rtl="0" algn="l">
              <a:spcBef>
                <a:spcPts val="0"/>
              </a:spcBef>
              <a:spcAft>
                <a:spcPts val="0"/>
              </a:spcAft>
              <a:buSzPts val="2300"/>
              <a:buChar char="●"/>
            </a:pPr>
            <a:r>
              <a:rPr b="1" lang="en" sz="1800"/>
              <a:t>IT TAKES TIME, AND THAT’S OKAY!</a:t>
            </a:r>
            <a:endParaRPr sz="1800"/>
          </a:p>
        </p:txBody>
      </p:sp>
      <p:pic>
        <p:nvPicPr>
          <p:cNvPr id="96" name="Google Shape;96;p14"/>
          <p:cNvPicPr preferRelativeResize="0"/>
          <p:nvPr/>
        </p:nvPicPr>
        <p:blipFill>
          <a:blip r:embed="rId5">
            <a:alphaModFix/>
          </a:blip>
          <a:stretch>
            <a:fillRect/>
          </a:stretch>
        </p:blipFill>
        <p:spPr>
          <a:xfrm>
            <a:off x="6365475" y="1134263"/>
            <a:ext cx="2439050" cy="13719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9450" y="1318650"/>
            <a:ext cx="7688700" cy="10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for a roadmap - where does </a:t>
            </a:r>
            <a:endParaRPr/>
          </a:p>
          <a:p>
            <a:pPr indent="0" lvl="0" marL="0" rtl="0" algn="l">
              <a:spcBef>
                <a:spcPts val="0"/>
              </a:spcBef>
              <a:spcAft>
                <a:spcPts val="0"/>
              </a:spcAft>
              <a:buNone/>
            </a:pPr>
            <a:r>
              <a:rPr lang="en"/>
              <a:t>your feature fit in?</a:t>
            </a:r>
            <a:endParaRPr/>
          </a:p>
          <a:p>
            <a:pPr indent="0" lvl="0" marL="0" rtl="0" algn="l">
              <a:spcBef>
                <a:spcPts val="0"/>
              </a:spcBef>
              <a:spcAft>
                <a:spcPts val="0"/>
              </a:spcAft>
              <a:buNone/>
            </a:pPr>
            <a:r>
              <a:t/>
            </a:r>
            <a:endParaRPr/>
          </a:p>
        </p:txBody>
      </p:sp>
      <p:sp>
        <p:nvSpPr>
          <p:cNvPr id="102" name="Google Shape;102;p15"/>
          <p:cNvSpPr txBox="1"/>
          <p:nvPr>
            <p:ph idx="1" type="body"/>
          </p:nvPr>
        </p:nvSpPr>
        <p:spPr>
          <a:xfrm>
            <a:off x="729450" y="25360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 “big picture” - it’s motivating and inspiring</a:t>
            </a:r>
            <a:endParaRPr sz="1800"/>
          </a:p>
          <a:p>
            <a:pPr indent="-342900" lvl="0" marL="457200" rtl="0" algn="l">
              <a:spcBef>
                <a:spcPts val="0"/>
              </a:spcBef>
              <a:spcAft>
                <a:spcPts val="0"/>
              </a:spcAft>
              <a:buSzPts val="1800"/>
              <a:buChar char="●"/>
            </a:pPr>
            <a:r>
              <a:rPr lang="en" sz="1800"/>
              <a:t>User Stories!</a:t>
            </a:r>
            <a:endParaRPr sz="1800"/>
          </a:p>
          <a:p>
            <a:pPr indent="-342900" lvl="1" marL="914400" rtl="0" algn="l">
              <a:spcBef>
                <a:spcPts val="0"/>
              </a:spcBef>
              <a:spcAft>
                <a:spcPts val="0"/>
              </a:spcAft>
              <a:buSzPts val="1800"/>
              <a:buChar char="○"/>
            </a:pPr>
            <a:r>
              <a:rPr lang="en" sz="1800" u="sng">
                <a:solidFill>
                  <a:srgbClr val="2200CC"/>
                </a:solidFill>
                <a:latin typeface="Arial"/>
                <a:ea typeface="Arial"/>
                <a:cs typeface="Arial"/>
                <a:sym typeface="Arial"/>
                <a:hlinkClick r:id="rId3">
                  <a:extLst>
                    <a:ext uri="{A12FA001-AC4F-418D-AE19-62706E023703}">
                      <ahyp:hlinkClr val="tx"/>
                    </a:ext>
                  </a:extLst>
                </a:hlinkClick>
              </a:rPr>
              <a:t>https://en.wikipedia.org/wiki/User_story</a:t>
            </a:r>
            <a:endParaRPr sz="1800"/>
          </a:p>
          <a:p>
            <a:pPr indent="-342900" lvl="1" marL="914400" rtl="0" algn="l">
              <a:spcBef>
                <a:spcPts val="0"/>
              </a:spcBef>
              <a:spcAft>
                <a:spcPts val="0"/>
              </a:spcAft>
              <a:buSzPts val="1800"/>
              <a:buChar char="○"/>
            </a:pPr>
            <a:r>
              <a:rPr lang="en" sz="1800" u="sng">
                <a:solidFill>
                  <a:srgbClr val="2200CC"/>
                </a:solidFill>
                <a:latin typeface="Arial"/>
                <a:ea typeface="Arial"/>
                <a:cs typeface="Arial"/>
                <a:sym typeface="Arial"/>
                <a:hlinkClick r:id="rId4">
                  <a:extLst>
                    <a:ext uri="{A12FA001-AC4F-418D-AE19-62706E023703}">
                      <ahyp:hlinkClr val="tx"/>
                    </a:ext>
                  </a:extLst>
                </a:hlinkClick>
              </a:rPr>
              <a:t>https://www.mountaingoatsoftware.com/agile/user-stories</a:t>
            </a:r>
            <a:endParaRPr sz="1800"/>
          </a:p>
        </p:txBody>
      </p:sp>
      <p:pic>
        <p:nvPicPr>
          <p:cNvPr id="103" name="Google Shape;103;p15"/>
          <p:cNvPicPr preferRelativeResize="0"/>
          <p:nvPr/>
        </p:nvPicPr>
        <p:blipFill>
          <a:blip r:embed="rId5">
            <a:alphaModFix/>
          </a:blip>
          <a:stretch>
            <a:fillRect/>
          </a:stretch>
        </p:blipFill>
        <p:spPr>
          <a:xfrm>
            <a:off x="6349444" y="918925"/>
            <a:ext cx="2712724" cy="1736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18650"/>
            <a:ext cx="76887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a learning plan: Be honest about the things you don't know.</a:t>
            </a:r>
            <a:endParaRPr/>
          </a:p>
          <a:p>
            <a:pPr indent="0" lvl="0" marL="0" rtl="0" algn="l">
              <a:spcBef>
                <a:spcPts val="0"/>
              </a:spcBef>
              <a:spcAft>
                <a:spcPts val="0"/>
              </a:spcAft>
              <a:buNone/>
            </a:pPr>
            <a:r>
              <a:t/>
            </a:r>
            <a:endParaRPr/>
          </a:p>
        </p:txBody>
      </p:sp>
      <p:sp>
        <p:nvSpPr>
          <p:cNvPr id="109" name="Google Shape;109;p16"/>
          <p:cNvSpPr txBox="1"/>
          <p:nvPr>
            <p:ph idx="1" type="body"/>
          </p:nvPr>
        </p:nvSpPr>
        <p:spPr>
          <a:xfrm>
            <a:off x="729450" y="2536075"/>
            <a:ext cx="80466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u="sng">
                <a:solidFill>
                  <a:schemeClr val="hlink"/>
                </a:solidFill>
                <a:hlinkClick r:id="rId3"/>
              </a:rPr>
              <a:t>How to create a personal learning plan</a:t>
            </a:r>
            <a:endParaRPr sz="1800"/>
          </a:p>
        </p:txBody>
      </p:sp>
      <p:pic>
        <p:nvPicPr>
          <p:cNvPr id="110" name="Google Shape;110;p16"/>
          <p:cNvPicPr preferRelativeResize="0"/>
          <p:nvPr/>
        </p:nvPicPr>
        <p:blipFill>
          <a:blip r:embed="rId4">
            <a:alphaModFix/>
          </a:blip>
          <a:stretch>
            <a:fillRect/>
          </a:stretch>
        </p:blipFill>
        <p:spPr>
          <a:xfrm>
            <a:off x="1307125" y="3099425"/>
            <a:ext cx="2552700" cy="179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never stops!</a:t>
            </a:r>
            <a:endParaRPr/>
          </a:p>
        </p:txBody>
      </p:sp>
      <p:sp>
        <p:nvSpPr>
          <p:cNvPr id="116" name="Google Shape;116;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best engineers spend time outside of work learning a domain or new technology.</a:t>
            </a:r>
            <a:endParaRPr sz="1800"/>
          </a:p>
          <a:p>
            <a:pPr indent="0" lvl="0" marL="0" rtl="0" algn="l">
              <a:spcBef>
                <a:spcPts val="1600"/>
              </a:spcBef>
              <a:spcAft>
                <a:spcPts val="1600"/>
              </a:spcAft>
              <a:buNone/>
            </a:pPr>
            <a:r>
              <a:rPr lang="en" sz="1800"/>
              <a:t>Kent Beck’s </a:t>
            </a:r>
            <a:r>
              <a:rPr lang="en" sz="1800" u="sng">
                <a:solidFill>
                  <a:schemeClr val="hlink"/>
                </a:solidFill>
                <a:hlinkClick r:id="rId3"/>
              </a:rPr>
              <a:t>“Background Work” </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 how to build software locally</a:t>
            </a:r>
            <a:endParaRPr/>
          </a:p>
          <a:p>
            <a:pPr indent="0" lvl="0" marL="0" rtl="0" algn="l">
              <a:spcBef>
                <a:spcPts val="0"/>
              </a:spcBef>
              <a:spcAft>
                <a:spcPts val="0"/>
              </a:spcAft>
              <a:buNone/>
            </a:pPr>
            <a:r>
              <a:t/>
            </a:r>
            <a:endParaRPr/>
          </a:p>
        </p:txBody>
      </p:sp>
      <p:sp>
        <p:nvSpPr>
          <p:cNvPr id="122" name="Google Shape;122;p1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Except for an initial download of packages and getting the latest code, you shouldn't need a persistent internet connection.</a:t>
            </a:r>
            <a:endParaRPr sz="1800"/>
          </a:p>
          <a:p>
            <a:pPr indent="-342900" lvl="0" marL="457200" rtl="0" algn="l">
              <a:spcBef>
                <a:spcPts val="0"/>
              </a:spcBef>
              <a:spcAft>
                <a:spcPts val="0"/>
              </a:spcAft>
              <a:buSzPts val="1800"/>
              <a:buChar char="●"/>
            </a:pPr>
            <a:r>
              <a:rPr b="1" lang="en" sz="1800"/>
              <a:t>You can work from the beach!</a:t>
            </a:r>
            <a:endParaRPr b="1" sz="1800"/>
          </a:p>
          <a:p>
            <a:pPr indent="-342900" lvl="0" marL="457200" rtl="0" algn="l">
              <a:spcBef>
                <a:spcPts val="0"/>
              </a:spcBef>
              <a:spcAft>
                <a:spcPts val="0"/>
              </a:spcAft>
              <a:buSzPts val="1800"/>
              <a:buChar char="●"/>
            </a:pPr>
            <a:r>
              <a:rPr lang="en" sz="1800" u="sng">
                <a:solidFill>
                  <a:schemeClr val="hlink"/>
                </a:solidFill>
                <a:hlinkClick r:id="rId3"/>
              </a:rPr>
              <a:t>A great local development environment is not a nice to have, but a must have</a:t>
            </a:r>
            <a:endParaRPr sz="1800"/>
          </a:p>
        </p:txBody>
      </p:sp>
      <p:pic>
        <p:nvPicPr>
          <p:cNvPr id="123" name="Google Shape;123;p18"/>
          <p:cNvPicPr preferRelativeResize="0"/>
          <p:nvPr/>
        </p:nvPicPr>
        <p:blipFill>
          <a:blip r:embed="rId4">
            <a:alphaModFix/>
          </a:blip>
          <a:stretch>
            <a:fillRect/>
          </a:stretch>
        </p:blipFill>
        <p:spPr>
          <a:xfrm>
            <a:off x="6899375" y="676850"/>
            <a:ext cx="1518776" cy="15187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Logging is your number one friend.</a:t>
            </a:r>
            <a:endParaRPr/>
          </a:p>
        </p:txBody>
      </p:sp>
      <p:sp>
        <p:nvSpPr>
          <p:cNvPr id="129" name="Google Shape;129;p19"/>
          <p:cNvSpPr txBox="1"/>
          <p:nvPr>
            <p:ph idx="1" type="body"/>
          </p:nvPr>
        </p:nvSpPr>
        <p:spPr>
          <a:xfrm>
            <a:off x="729450" y="2078875"/>
            <a:ext cx="78690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Log files are your “flight data recorder”</a:t>
            </a:r>
            <a:endParaRPr sz="1800"/>
          </a:p>
          <a:p>
            <a:pPr indent="-342900" lvl="0" marL="457200" rtl="0" algn="l">
              <a:spcBef>
                <a:spcPts val="0"/>
              </a:spcBef>
              <a:spcAft>
                <a:spcPts val="0"/>
              </a:spcAft>
              <a:buSzPts val="1800"/>
              <a:buChar char="●"/>
            </a:pPr>
            <a:r>
              <a:rPr lang="en" sz="1800"/>
              <a:t>At its core, you want to log (record) important data that will help you identify a problem.</a:t>
            </a:r>
            <a:endParaRPr sz="1800"/>
          </a:p>
          <a:p>
            <a:pPr indent="-342900" lvl="0" marL="457200" rtl="0" algn="l">
              <a:spcBef>
                <a:spcPts val="0"/>
              </a:spcBef>
              <a:spcAft>
                <a:spcPts val="0"/>
              </a:spcAft>
              <a:buSzPts val="1800"/>
              <a:buChar char="●"/>
            </a:pPr>
            <a:r>
              <a:rPr lang="en" sz="1800"/>
              <a:t>Logs should be structured - treat them as data.</a:t>
            </a:r>
            <a:endParaRPr sz="1800"/>
          </a:p>
          <a:p>
            <a:pPr indent="-342900" lvl="0" marL="457200" rtl="0" algn="l">
              <a:spcBef>
                <a:spcPts val="0"/>
              </a:spcBef>
              <a:spcAft>
                <a:spcPts val="0"/>
              </a:spcAft>
              <a:buSzPts val="1800"/>
              <a:buChar char="●"/>
            </a:pPr>
            <a:r>
              <a:rPr lang="en" sz="1800"/>
              <a:t>This captures some good principles - </a:t>
            </a:r>
            <a:r>
              <a:rPr lang="en" sz="1800" u="sng">
                <a:solidFill>
                  <a:schemeClr val="hlink"/>
                </a:solidFill>
                <a:hlinkClick r:id="rId3"/>
              </a:rPr>
              <a:t>The 10 Commandments of Logging </a:t>
            </a:r>
            <a:endParaRPr sz="1800"/>
          </a:p>
        </p:txBody>
      </p:sp>
      <p:pic>
        <p:nvPicPr>
          <p:cNvPr id="130" name="Google Shape;130;p19"/>
          <p:cNvPicPr preferRelativeResize="0"/>
          <p:nvPr/>
        </p:nvPicPr>
        <p:blipFill>
          <a:blip r:embed="rId4">
            <a:alphaModFix/>
          </a:blip>
          <a:stretch>
            <a:fillRect/>
          </a:stretch>
        </p:blipFill>
        <p:spPr>
          <a:xfrm>
            <a:off x="6654600" y="810950"/>
            <a:ext cx="1943849" cy="1682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